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43"/>
  </p:notesMasterIdLst>
  <p:sldIdLst>
    <p:sldId id="256" r:id="rId2"/>
    <p:sldId id="257" r:id="rId3"/>
    <p:sldId id="302" r:id="rId4"/>
    <p:sldId id="293" r:id="rId5"/>
    <p:sldId id="303" r:id="rId6"/>
    <p:sldId id="275" r:id="rId7"/>
    <p:sldId id="281" r:id="rId8"/>
    <p:sldId id="258" r:id="rId9"/>
    <p:sldId id="260" r:id="rId10"/>
    <p:sldId id="261" r:id="rId11"/>
    <p:sldId id="259" r:id="rId12"/>
    <p:sldId id="279" r:id="rId13"/>
    <p:sldId id="268" r:id="rId14"/>
    <p:sldId id="274" r:id="rId15"/>
    <p:sldId id="282" r:id="rId16"/>
    <p:sldId id="277" r:id="rId17"/>
    <p:sldId id="278" r:id="rId18"/>
    <p:sldId id="304" r:id="rId19"/>
    <p:sldId id="272" r:id="rId20"/>
    <p:sldId id="273" r:id="rId21"/>
    <p:sldId id="280" r:id="rId22"/>
    <p:sldId id="283" r:id="rId23"/>
    <p:sldId id="284" r:id="rId24"/>
    <p:sldId id="271" r:id="rId25"/>
    <p:sldId id="286" r:id="rId26"/>
    <p:sldId id="305" r:id="rId27"/>
    <p:sldId id="285" r:id="rId28"/>
    <p:sldId id="287" r:id="rId29"/>
    <p:sldId id="294" r:id="rId30"/>
    <p:sldId id="295" r:id="rId31"/>
    <p:sldId id="289" r:id="rId32"/>
    <p:sldId id="290" r:id="rId33"/>
    <p:sldId id="288" r:id="rId34"/>
    <p:sldId id="292" r:id="rId35"/>
    <p:sldId id="291" r:id="rId36"/>
    <p:sldId id="297" r:id="rId37"/>
    <p:sldId id="298" r:id="rId38"/>
    <p:sldId id="300" r:id="rId39"/>
    <p:sldId id="301" r:id="rId40"/>
    <p:sldId id="299" r:id="rId41"/>
    <p:sldId id="296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664" autoAdjust="0"/>
  </p:normalViewPr>
  <p:slideViewPr>
    <p:cSldViewPr snapToGrid="0" snapToObjects="1">
      <p:cViewPr>
        <p:scale>
          <a:sx n="125" d="100"/>
          <a:sy n="125" d="100"/>
        </p:scale>
        <p:origin x="-1352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interSettings" Target="printerSettings/printerSettings1.bin"/><Relationship Id="rId45" Type="http://schemas.openxmlformats.org/officeDocument/2006/relationships/presProps" Target="presProps.xml"/></Relationships>
</file>

<file path=ppt/media/image1.png>
</file>

<file path=ppt/media/image10.gif>
</file>

<file path=ppt/media/image11.jpg>
</file>

<file path=ppt/media/image12.gif>
</file>

<file path=ppt/media/image13.gif>
</file>

<file path=ppt/media/image14.png>
</file>

<file path=ppt/media/image16.png>
</file>

<file path=ppt/media/image18.gif>
</file>

<file path=ppt/media/image19.png>
</file>

<file path=ppt/media/image2.jpeg>
</file>

<file path=ppt/media/image20.gif>
</file>

<file path=ppt/media/image21.gif>
</file>

<file path=ppt/media/image22.png>
</file>

<file path=ppt/media/image24.jpg>
</file>

<file path=ppt/media/image3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953C02-E64C-E444-87AC-3A0295BFBA77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7141B6-B135-3046-A2A3-CD9B96548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0346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Step 1:</a:t>
            </a:r>
            <a:r>
              <a:rPr lang="en-US" baseline="0" dirty="0" smtClean="0"/>
              <a:t> Why </a:t>
            </a:r>
            <a:r>
              <a:rPr lang="en-US" baseline="0" dirty="0" err="1" smtClean="0"/>
              <a:t>normalise</a:t>
            </a:r>
            <a:r>
              <a:rPr lang="en-US" baseline="0" dirty="0" smtClean="0"/>
              <a:t>?</a:t>
            </a:r>
          </a:p>
          <a:p>
            <a:endParaRPr lang="en-US" baseline="0" dirty="0" smtClean="0"/>
          </a:p>
          <a:p>
            <a:r>
              <a:rPr lang="en-US" baseline="0" dirty="0" smtClean="0"/>
              <a:t>Imagine a SNP with low MAF – lots of people with 0 genotype, more likely to have high sharing by chance: low variance = low contribution to genomic sharing</a:t>
            </a:r>
          </a:p>
          <a:p>
            <a:r>
              <a:rPr lang="en-US" baseline="0" dirty="0" smtClean="0"/>
              <a:t>Compare to a SNP with intermediate MAF – more likely to be lower sharing because more possible combinations: high variance = high contribution to genomic sharing</a:t>
            </a:r>
          </a:p>
          <a:p>
            <a:r>
              <a:rPr lang="en-US" baseline="0" dirty="0" smtClean="0"/>
              <a:t>By </a:t>
            </a:r>
            <a:r>
              <a:rPr lang="en-US" baseline="0" dirty="0" err="1" smtClean="0"/>
              <a:t>normalising</a:t>
            </a:r>
            <a:r>
              <a:rPr lang="en-US" baseline="0" dirty="0" smtClean="0"/>
              <a:t> we are making equal contribution for all SNPs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704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is a big operation. It is making an n x n matrix, and for each cell in that matrix they had to do N sums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3583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205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Higher precision with closer relationships</a:t>
            </a:r>
          </a:p>
          <a:p>
            <a:pPr marL="228600" indent="-228600">
              <a:buAutoNum type="arabicPeriod"/>
            </a:pPr>
            <a:r>
              <a:rPr lang="en-US" dirty="0" smtClean="0"/>
              <a:t>Higher precision when using actual</a:t>
            </a:r>
            <a:r>
              <a:rPr lang="en-US" baseline="0" dirty="0" smtClean="0"/>
              <a:t> amount of genetic sharing compared to expected amount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Higher precision when pedigree is more complete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810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Long IBD segments, only need a few SNPs to capture all the variation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2457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Smaller segments of IBD</a:t>
            </a:r>
          </a:p>
          <a:p>
            <a:r>
              <a:rPr lang="en-US" dirty="0" smtClean="0"/>
              <a:t>If</a:t>
            </a:r>
            <a:r>
              <a:rPr lang="en-US" baseline="0" dirty="0" smtClean="0"/>
              <a:t> the causal variant is far from the closest tag SNP then its variance will not be captured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12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Also higher chance of new or recent mutations having arisen on old haplotypes when comparing individuals who are more unrelated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1877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Sequencing required if we</a:t>
            </a:r>
            <a:r>
              <a:rPr lang="en-US" baseline="0" dirty="0" smtClean="0"/>
              <a:t> want best prediction accuracy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22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Either</a:t>
            </a:r>
            <a:r>
              <a:rPr lang="en-US" baseline="0" dirty="0" smtClean="0"/>
              <a:t> SNP chips are capturing less of the causal variants in trait B (e.g. rare variants, under selection)</a:t>
            </a:r>
          </a:p>
          <a:p>
            <a:r>
              <a:rPr lang="en-US" baseline="0" dirty="0" smtClean="0"/>
              <a:t>Or there was some confounding in the twin study heritability estimate for trait 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734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mixed model assumes phenotypes are continuous</a:t>
            </a:r>
          </a:p>
          <a:p>
            <a:r>
              <a:rPr lang="en-GB" dirty="0" smtClean="0"/>
              <a:t>	clearly not true for binary outcomes, as individuals either cases (1) or controls (0)</a:t>
            </a:r>
          </a:p>
          <a:p>
            <a:endParaRPr lang="en-GB" dirty="0" smtClean="0"/>
          </a:p>
          <a:p>
            <a:r>
              <a:rPr lang="en-GB" dirty="0" smtClean="0"/>
              <a:t>We could just ignore this and assume we are measuring a continuous variable “very badly”</a:t>
            </a:r>
          </a:p>
          <a:p>
            <a:r>
              <a:rPr lang="en-GB" dirty="0" smtClean="0"/>
              <a:t>	but then the extent of measurement error depends on the trait prevalence</a:t>
            </a:r>
          </a:p>
          <a:p>
            <a:endParaRPr lang="en-GB" dirty="0" smtClean="0"/>
          </a:p>
          <a:p>
            <a:r>
              <a:rPr lang="en-GB" dirty="0" smtClean="0"/>
              <a:t>e.g., human height fits well a normal distribution </a:t>
            </a:r>
          </a:p>
          <a:p>
            <a:r>
              <a:rPr lang="en-GB" dirty="0" smtClean="0"/>
              <a:t>	but suppose we could only measure height to the nearest metre</a:t>
            </a:r>
          </a:p>
          <a:p>
            <a:endParaRPr lang="en-US" dirty="0" smtClean="0"/>
          </a:p>
          <a:p>
            <a:r>
              <a:rPr lang="en-GB" dirty="0" smtClean="0"/>
              <a:t>We could still estimate the heritability</a:t>
            </a:r>
          </a:p>
          <a:p>
            <a:r>
              <a:rPr lang="en-GB" dirty="0" smtClean="0"/>
              <a:t>	but the measurement error would be treated as environmental noise =&gt; lower h</a:t>
            </a:r>
            <a:r>
              <a:rPr lang="en-GB" baseline="30000" dirty="0" smtClean="0"/>
              <a:t>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897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talk is going to eventually be about trying to understand what role, if any those SNPs below the significance threshold play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933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– what will happen if</a:t>
            </a:r>
            <a:r>
              <a:rPr lang="en-US" baseline="0" dirty="0" smtClean="0"/>
              <a:t> cases and controls are genotyped separately??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3848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Shows that larger chromosomes explain more variance: consistent with infinitesimal model.</a:t>
            </a:r>
          </a:p>
          <a:p>
            <a:endParaRPr lang="en-US" dirty="0" smtClean="0"/>
          </a:p>
          <a:p>
            <a:r>
              <a:rPr lang="en-US" dirty="0" smtClean="0"/>
              <a:t>Also note that sometimes there is a huge effect somewhere, e.g. </a:t>
            </a:r>
            <a:r>
              <a:rPr lang="en-US" dirty="0" err="1" smtClean="0"/>
              <a:t>chr</a:t>
            </a:r>
            <a:r>
              <a:rPr lang="en-US" dirty="0" smtClean="0"/>
              <a:t> 9 for </a:t>
            </a:r>
            <a:r>
              <a:rPr lang="en-US" dirty="0" err="1" smtClean="0"/>
              <a:t>vWF</a:t>
            </a:r>
            <a:r>
              <a:rPr lang="en-US" dirty="0" smtClean="0"/>
              <a:t> 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chr</a:t>
            </a:r>
            <a:r>
              <a:rPr lang="en-US" baseline="0" dirty="0" smtClean="0"/>
              <a:t> 6 for </a:t>
            </a:r>
            <a:r>
              <a:rPr lang="en-US" baseline="0" dirty="0" err="1" smtClean="0"/>
              <a:t>Qti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76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SNP h2 estimates for GCSE</a:t>
            </a:r>
            <a:r>
              <a:rPr lang="en-US" baseline="0" dirty="0" smtClean="0"/>
              <a:t> results and socioeconomic status</a:t>
            </a:r>
          </a:p>
          <a:p>
            <a:endParaRPr lang="en-US" baseline="0" dirty="0" smtClean="0"/>
          </a:p>
          <a:p>
            <a:r>
              <a:rPr lang="en-US" baseline="0" dirty="0" smtClean="0"/>
              <a:t>Correlation between SES and GCSE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if there is </a:t>
            </a:r>
            <a:r>
              <a:rPr lang="en-US" baseline="0" dirty="0" err="1" smtClean="0"/>
              <a:t>assortative</a:t>
            </a:r>
            <a:r>
              <a:rPr lang="en-US" baseline="0" dirty="0" smtClean="0"/>
              <a:t> mating, where individuals with high GCSE results have children with high SES. Those children will have SNPs for both SES and GCSE. May end up looking like a </a:t>
            </a:r>
            <a:r>
              <a:rPr lang="en-US" baseline="0" smtClean="0"/>
              <a:t>genetic correlation.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69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Two</a:t>
            </a:r>
            <a:r>
              <a:rPr lang="en-US" baseline="0" dirty="0" smtClean="0"/>
              <a:t> points: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The family tree depicts the degrees of relatedness between any two individuals depicted in the tree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Meiosis makes this picture less clear: the relatedness shown in the family tree is EXPECTED genetic relatedness, meiosis is a process whereby the two copies of a chromosome in the parent are mixed up to create a new single copy that is a mixture of the two original copies. Whenever this process happens you make a new random shuffling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17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Depict the genetic sharing using </a:t>
            </a:r>
            <a:r>
              <a:rPr lang="en-US" dirty="0" err="1" smtClean="0"/>
              <a:t>volta</a:t>
            </a:r>
            <a:r>
              <a:rPr lang="en-US" dirty="0" smtClean="0"/>
              <a:t> plots – as you go along the chromosome you see that the two siblings either share</a:t>
            </a:r>
            <a:r>
              <a:rPr lang="en-US" baseline="0" dirty="0" smtClean="0"/>
              <a:t> both copies IBD, 1 copy IBD, or have each inherited different copies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09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distribution of the total amount of genetic sharing between two siblings. Notice: the mean=0.5 as we expect but there is a distribution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277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Segments</a:t>
            </a:r>
            <a:r>
              <a:rPr lang="en-US" baseline="0" dirty="0" smtClean="0"/>
              <a:t> of DNA are passed on and we can define total genomic sharing as the proportion of total DNA that two individuals share that is identical by descent. </a:t>
            </a:r>
          </a:p>
          <a:p>
            <a:r>
              <a:rPr lang="en-US" baseline="0" dirty="0" smtClean="0"/>
              <a:t>The expected values are shown in the table.</a:t>
            </a:r>
          </a:p>
          <a:p>
            <a:r>
              <a:rPr lang="en-US" baseline="0" dirty="0" smtClean="0"/>
              <a:t>Notice – it’s kind of arbitrary where we decide to stop and end up just giving a value of 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9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common environmental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04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Trying to explain</a:t>
            </a:r>
            <a:r>
              <a:rPr lang="en-US" baseline="0" dirty="0" smtClean="0"/>
              <a:t> as much phenotypic covariance as possible using the genetic covariance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20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it turns out that a founder from family 1 is actually a cousin to a founder from family 2 then there are a lot of incorrect 0s!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7141B6-B135-3046-A2A3-CD9B96548D1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84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296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42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822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080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54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520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91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34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863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08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65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62BE9-1214-6B40-9DA4-64BA80B0FF96}" type="datetimeFigureOut">
              <a:rPr lang="en-US" smtClean="0"/>
              <a:t>22/05/16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B0052-E57E-CB44-BC90-E4E1D608B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385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g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4" Type="http://schemas.openxmlformats.org/officeDocument/2006/relationships/image" Target="../media/image13.gi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gi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gi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Whole genomes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/>
              <a:t>Gibran Hemani</a:t>
            </a:r>
          </a:p>
          <a:p>
            <a:r>
              <a:rPr lang="en-US" sz="1800" dirty="0" err="1" smtClean="0"/>
              <a:t>g.hemani@bristol.ac.uk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870032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Siblings: </a:t>
            </a:r>
            <a:r>
              <a:rPr lang="en-US" dirty="0" err="1" smtClean="0"/>
              <a:t>realised</a:t>
            </a:r>
            <a:r>
              <a:rPr lang="en-US" dirty="0" smtClean="0"/>
              <a:t> genetic sharing</a:t>
            </a:r>
            <a:endParaRPr lang="en-US" dirty="0"/>
          </a:p>
        </p:txBody>
      </p:sp>
      <p:pic>
        <p:nvPicPr>
          <p:cNvPr id="4" name="Content Placeholder 3" descr="pihat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915" r="-409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88710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Identity by descent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Segment of DNA shared by two or more people that has been inherited from a recent common ancestor without any intervening recombination</a:t>
            </a:r>
          </a:p>
        </p:txBody>
      </p:sp>
      <p:pic>
        <p:nvPicPr>
          <p:cNvPr id="7" name="Content Placeholder 6" descr="pedi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788" b="-14788"/>
          <a:stretch>
            <a:fillRect/>
          </a:stretch>
        </p:blipFill>
        <p:spPr/>
      </p:pic>
      <p:sp>
        <p:nvSpPr>
          <p:cNvPr id="10" name="Text Placeholder 2"/>
          <p:cNvSpPr>
            <a:spLocks noGrp="1"/>
          </p:cNvSpPr>
          <p:nvPr>
            <p:ph type="body" sz="quarter" idx="3"/>
          </p:nvPr>
        </p:nvSpPr>
        <p:spPr>
          <a:xfrm>
            <a:off x="4853009" y="1676400"/>
            <a:ext cx="3931920" cy="6397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Relatedness (or kinship) coefficients</a:t>
            </a:r>
            <a:endParaRPr lang="en-US" dirty="0"/>
          </a:p>
        </p:txBody>
      </p:sp>
      <p:pic>
        <p:nvPicPr>
          <p:cNvPr id="8" name="Picture 7" descr="reltable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009" y="2448560"/>
            <a:ext cx="3627677" cy="3424527"/>
          </a:xfrm>
          <a:prstGeom prst="rect">
            <a:avLst/>
          </a:prstGeom>
        </p:spPr>
      </p:pic>
      <p:sp>
        <p:nvSpPr>
          <p:cNvPr id="11" name="Donut 10"/>
          <p:cNvSpPr/>
          <p:nvPr/>
        </p:nvSpPr>
        <p:spPr>
          <a:xfrm>
            <a:off x="7219349" y="5282232"/>
            <a:ext cx="958765" cy="937745"/>
          </a:xfrm>
          <a:prstGeom prst="donut">
            <a:avLst>
              <a:gd name="adj" fmla="val 10987"/>
            </a:avLst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029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Mixed model approach</a:t>
            </a:r>
            <a:endParaRPr lang="en-US" dirty="0"/>
          </a:p>
        </p:txBody>
      </p:sp>
      <p:pic>
        <p:nvPicPr>
          <p:cNvPr id="14" name="Content Placeholder 13" descr="lmm.gi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3707" b="-23707"/>
          <a:stretch>
            <a:fillRect/>
          </a:stretch>
        </p:blipFill>
        <p:spPr>
          <a:xfrm>
            <a:off x="457200" y="1300030"/>
            <a:ext cx="8229600" cy="4294359"/>
          </a:xfrm>
        </p:spPr>
      </p:pic>
      <p:sp>
        <p:nvSpPr>
          <p:cNvPr id="9" name="TextBox 8"/>
          <p:cNvSpPr txBox="1"/>
          <p:nvPr/>
        </p:nvSpPr>
        <p:spPr>
          <a:xfrm>
            <a:off x="3867728" y="1928305"/>
            <a:ext cx="3584710" cy="646331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Partition variance into covariates,</a:t>
            </a:r>
          </a:p>
          <a:p>
            <a:r>
              <a:rPr lang="en-US" dirty="0" smtClean="0"/>
              <a:t>genetic effects and residuals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35418" y="5036341"/>
            <a:ext cx="5429673" cy="646331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Use REML to </a:t>
            </a:r>
            <a:r>
              <a:rPr lang="en-US" dirty="0" err="1" smtClean="0"/>
              <a:t>maximise</a:t>
            </a:r>
            <a:r>
              <a:rPr lang="en-US" dirty="0" smtClean="0"/>
              <a:t> likelihood for estimation of </a:t>
            </a:r>
            <a:r>
              <a:rPr lang="el-GR" dirty="0" smtClean="0">
                <a:cs typeface="Arial" pitchFamily="34" charset="0"/>
              </a:rPr>
              <a:t>σ</a:t>
            </a:r>
            <a:r>
              <a:rPr lang="en-GB" baseline="-25000" dirty="0" smtClean="0">
                <a:cs typeface="Arial" pitchFamily="34" charset="0"/>
              </a:rPr>
              <a:t>g</a:t>
            </a:r>
            <a:r>
              <a:rPr lang="en-GB" baseline="30000" dirty="0" smtClean="0">
                <a:cs typeface="Arial" pitchFamily="34" charset="0"/>
              </a:rPr>
              <a:t>2</a:t>
            </a:r>
            <a:r>
              <a:rPr lang="en-GB" dirty="0" smtClean="0">
                <a:cs typeface="Arial" pitchFamily="34" charset="0"/>
              </a:rPr>
              <a:t> and </a:t>
            </a:r>
            <a:r>
              <a:rPr lang="el-GR" dirty="0" smtClean="0">
                <a:cs typeface="Arial" pitchFamily="34" charset="0"/>
              </a:rPr>
              <a:t>σ</a:t>
            </a:r>
            <a:r>
              <a:rPr lang="en-GB" baseline="-25000" dirty="0" smtClean="0">
                <a:cs typeface="Arial" pitchFamily="34" charset="0"/>
              </a:rPr>
              <a:t>e</a:t>
            </a:r>
            <a:r>
              <a:rPr lang="en-GB" baseline="30000" dirty="0" smtClean="0">
                <a:cs typeface="Arial" pitchFamily="34" charset="0"/>
              </a:rPr>
              <a:t>2</a:t>
            </a:r>
            <a:r>
              <a:rPr lang="en-GB" dirty="0" smtClean="0">
                <a:cs typeface="Arial" pitchFamily="34" charset="0"/>
              </a:rPr>
              <a:t> parameters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6247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54000" y="-168905"/>
            <a:ext cx="8229600" cy="1143000"/>
          </a:xfrm>
        </p:spPr>
        <p:txBody>
          <a:bodyPr/>
          <a:lstStyle/>
          <a:p>
            <a:r>
              <a:rPr lang="en-US" dirty="0" smtClean="0"/>
              <a:t>Mixed model approach</a:t>
            </a:r>
            <a:endParaRPr lang="en-US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1076254" y="1567767"/>
            <a:ext cx="381098" cy="2027482"/>
          </a:xfrm>
          <a:prstGeom prst="rect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000" tIns="60876" rIns="90000" bIns="45000" anchor="ctr"/>
          <a:lstStyle/>
          <a:p>
            <a:pPr algn="ctr"/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0070C0"/>
                </a:solidFill>
                <a:ea typeface="DejaVu Sans" charset="0"/>
                <a:cs typeface="DejaVu Sans" charset="0"/>
              </a:rPr>
              <a:t>1</a:t>
            </a:r>
          </a:p>
          <a:p>
            <a:pPr algn="ctr"/>
            <a:endParaRPr lang="en-GB" sz="1100" b="1" dirty="0">
              <a:solidFill>
                <a:srgbClr val="0070C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70C0"/>
                </a:solidFill>
                <a:ea typeface="DejaVu Sans" charset="0"/>
                <a:cs typeface="DejaVu Sans" charset="0"/>
              </a:rPr>
              <a:t> 1</a:t>
            </a:r>
          </a:p>
          <a:p>
            <a:pPr algn="ctr"/>
            <a:endParaRPr lang="en-GB" sz="1100" b="1" dirty="0">
              <a:solidFill>
                <a:srgbClr val="0070C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70C0"/>
                </a:solidFill>
                <a:ea typeface="DejaVu Sans" charset="0"/>
                <a:cs typeface="DejaVu Sans" charset="0"/>
              </a:rPr>
              <a:t> 1</a:t>
            </a:r>
          </a:p>
          <a:p>
            <a:pPr algn="ctr"/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-1 </a:t>
            </a:r>
          </a:p>
          <a:p>
            <a:pPr algn="ctr"/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</a:p>
          <a:p>
            <a:pPr algn="ctr"/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</a:p>
        </p:txBody>
      </p:sp>
      <p:sp>
        <p:nvSpPr>
          <p:cNvPr id="8" name="Rectangle 12"/>
          <p:cNvSpPr>
            <a:spLocks noChangeArrowheads="1"/>
          </p:cNvSpPr>
          <p:nvPr/>
        </p:nvSpPr>
        <p:spPr bwMode="auto">
          <a:xfrm>
            <a:off x="5957946" y="952043"/>
            <a:ext cx="2857520" cy="2143140"/>
          </a:xfrm>
          <a:prstGeom prst="rect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000" tIns="60876" rIns="90000" bIns="45000" anchor="ctr"/>
          <a:lstStyle/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1      0.5   0.13</a:t>
            </a: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0.01   0.09   0.01</a:t>
            </a: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0.5      1     0.13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0.02   0.07   0.04</a:t>
            </a: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0.13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0.13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1  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0.03   0.01   0.05</a:t>
            </a: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0.01   0.02   0.03   </a:t>
            </a: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1     0.25     1   </a:t>
            </a: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0.09   0.07   0.01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0.25     1     0.38</a:t>
            </a: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0.01   0.04   0.05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1     0.38     1  </a:t>
            </a:r>
          </a:p>
        </p:txBody>
      </p:sp>
      <p:sp>
        <p:nvSpPr>
          <p:cNvPr id="9" name="Rectangle 15"/>
          <p:cNvSpPr>
            <a:spLocks noChangeArrowheads="1"/>
          </p:cNvSpPr>
          <p:nvPr/>
        </p:nvSpPr>
        <p:spPr bwMode="auto">
          <a:xfrm>
            <a:off x="6243698" y="3720455"/>
            <a:ext cx="2251090" cy="2143140"/>
          </a:xfrm>
          <a:prstGeom prst="rect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000" tIns="60876" rIns="90000" bIns="45000" anchor="ctr"/>
          <a:lstStyle/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0      </a:t>
            </a:r>
            <a:r>
              <a:rPr lang="en-GB" sz="1100" b="1" dirty="0" err="1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1 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 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  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 smtClean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  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  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</a:t>
            </a: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1</a:t>
            </a: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4814938" y="2809431"/>
            <a:ext cx="1301876" cy="1991144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 sz="1100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 flipV="1">
            <a:off x="4814938" y="2095051"/>
            <a:ext cx="1000132" cy="35719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 sz="110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2171732" y="1567767"/>
            <a:ext cx="2571768" cy="2027482"/>
          </a:xfrm>
          <a:prstGeom prst="rect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000" tIns="60876" rIns="90000" bIns="45000" anchor="ctr"/>
          <a:lstStyle/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</a:t>
            </a: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600228" y="2567899"/>
            <a:ext cx="428628" cy="15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29252" y="1824724"/>
            <a:ext cx="642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000" dirty="0" smtClean="0">
                <a:latin typeface="+mj-lt"/>
                <a:cs typeface="Arial" pitchFamily="34" charset="0"/>
              </a:rPr>
              <a:t>σ</a:t>
            </a:r>
            <a:r>
              <a:rPr lang="en-GB" sz="2000" baseline="-25000" dirty="0" smtClean="0">
                <a:latin typeface="+mj-lt"/>
                <a:cs typeface="Arial" pitchFamily="34" charset="0"/>
              </a:rPr>
              <a:t>g</a:t>
            </a:r>
            <a:r>
              <a:rPr lang="en-GB" sz="2000" baseline="30000" dirty="0" smtClean="0">
                <a:latin typeface="+mj-lt"/>
                <a:cs typeface="Arial" pitchFamily="34" charset="0"/>
              </a:rPr>
              <a:t>2</a:t>
            </a:r>
            <a:endParaRPr lang="en-GB" sz="2000" dirty="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473872" y="3504431"/>
            <a:ext cx="642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000" dirty="0" smtClean="0">
                <a:latin typeface="+mj-lt"/>
                <a:cs typeface="Arial" pitchFamily="34" charset="0"/>
              </a:rPr>
              <a:t>σ</a:t>
            </a:r>
            <a:r>
              <a:rPr lang="en-GB" sz="2000" baseline="-25000" dirty="0" smtClean="0">
                <a:latin typeface="+mj-lt"/>
                <a:cs typeface="Arial" pitchFamily="34" charset="0"/>
              </a:rPr>
              <a:t>e</a:t>
            </a:r>
            <a:r>
              <a:rPr lang="en-GB" sz="2000" baseline="30000" dirty="0" smtClean="0">
                <a:latin typeface="+mj-lt"/>
                <a:cs typeface="Arial" pitchFamily="34" charset="0"/>
              </a:rPr>
              <a:t>2</a:t>
            </a:r>
            <a:endParaRPr lang="en-GB" sz="2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9928" y="3654039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 Y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313922" y="3642165"/>
            <a:ext cx="2366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Phen</a:t>
            </a:r>
            <a:r>
              <a:rPr lang="en-US" dirty="0" smtClean="0"/>
              <a:t> covariance YY</a:t>
            </a:r>
            <a:r>
              <a:rPr lang="en-US" baseline="30000" dirty="0"/>
              <a:t>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7200" y="4377516"/>
            <a:ext cx="5214994" cy="1477328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smtClean="0">
                <a:cs typeface="Arial" pitchFamily="34" charset="0"/>
              </a:rPr>
              <a:t>Use REML to divide phenotypic variance into:</a:t>
            </a:r>
          </a:p>
          <a:p>
            <a:r>
              <a:rPr lang="en-GB" dirty="0" smtClean="0">
                <a:cs typeface="Arial" pitchFamily="34" charset="0"/>
              </a:rPr>
              <a:t>	</a:t>
            </a:r>
            <a:r>
              <a:rPr lang="el-GR" dirty="0" smtClean="0">
                <a:cs typeface="Arial" pitchFamily="34" charset="0"/>
              </a:rPr>
              <a:t>σ</a:t>
            </a:r>
            <a:r>
              <a:rPr lang="en-GB" baseline="-25000" dirty="0" smtClean="0">
                <a:cs typeface="Arial" pitchFamily="34" charset="0"/>
              </a:rPr>
              <a:t>g</a:t>
            </a:r>
            <a:r>
              <a:rPr lang="en-GB" baseline="30000" dirty="0" smtClean="0">
                <a:cs typeface="Arial" pitchFamily="34" charset="0"/>
              </a:rPr>
              <a:t>2</a:t>
            </a:r>
            <a:r>
              <a:rPr lang="en-GB" dirty="0" smtClean="0">
                <a:cs typeface="Arial" pitchFamily="34" charset="0"/>
              </a:rPr>
              <a:t> = Genetic covariance matrix</a:t>
            </a:r>
          </a:p>
          <a:p>
            <a:r>
              <a:rPr lang="en-GB" dirty="0" smtClean="0">
                <a:cs typeface="Arial" pitchFamily="34" charset="0"/>
              </a:rPr>
              <a:t>	</a:t>
            </a:r>
            <a:r>
              <a:rPr lang="el-GR" dirty="0" smtClean="0">
                <a:cs typeface="Arial" pitchFamily="34" charset="0"/>
              </a:rPr>
              <a:t>σ</a:t>
            </a:r>
            <a:r>
              <a:rPr lang="en-GB" baseline="-25000" dirty="0" smtClean="0">
                <a:cs typeface="Arial" pitchFamily="34" charset="0"/>
              </a:rPr>
              <a:t>e</a:t>
            </a:r>
            <a:r>
              <a:rPr lang="en-GB" baseline="30000" dirty="0" smtClean="0">
                <a:cs typeface="Arial" pitchFamily="34" charset="0"/>
              </a:rPr>
              <a:t>2</a:t>
            </a:r>
            <a:r>
              <a:rPr lang="en-GB" dirty="0" smtClean="0">
                <a:cs typeface="Arial" pitchFamily="34" charset="0"/>
              </a:rPr>
              <a:t> = Residual error</a:t>
            </a:r>
          </a:p>
          <a:p>
            <a:endParaRPr lang="en-GB" dirty="0" smtClean="0">
              <a:cs typeface="Arial" pitchFamily="34" charset="0"/>
            </a:endParaRPr>
          </a:p>
          <a:p>
            <a:r>
              <a:rPr lang="en-GB" dirty="0" smtClean="0">
                <a:cs typeface="Arial" pitchFamily="34" charset="0"/>
              </a:rPr>
              <a:t>Then we can estimate h</a:t>
            </a:r>
            <a:r>
              <a:rPr lang="en-GB" baseline="30000" dirty="0" smtClean="0">
                <a:cs typeface="Arial" pitchFamily="34" charset="0"/>
              </a:rPr>
              <a:t>2</a:t>
            </a:r>
            <a:r>
              <a:rPr lang="en-GB" dirty="0" smtClean="0">
                <a:cs typeface="Arial" pitchFamily="34" charset="0"/>
              </a:rPr>
              <a:t> = </a:t>
            </a:r>
            <a:r>
              <a:rPr lang="el-GR" dirty="0" smtClean="0">
                <a:cs typeface="Arial" pitchFamily="34" charset="0"/>
              </a:rPr>
              <a:t>σ</a:t>
            </a:r>
            <a:r>
              <a:rPr lang="en-GB" baseline="-25000" dirty="0" smtClean="0">
                <a:cs typeface="Arial" pitchFamily="34" charset="0"/>
              </a:rPr>
              <a:t>g</a:t>
            </a:r>
            <a:r>
              <a:rPr lang="en-GB" baseline="30000" dirty="0" smtClean="0">
                <a:cs typeface="Arial" pitchFamily="34" charset="0"/>
              </a:rPr>
              <a:t>2</a:t>
            </a:r>
            <a:r>
              <a:rPr lang="en-GB" dirty="0" smtClean="0">
                <a:cs typeface="Arial" pitchFamily="34" charset="0"/>
              </a:rPr>
              <a:t> / (</a:t>
            </a:r>
            <a:r>
              <a:rPr lang="el-GR" dirty="0" smtClean="0">
                <a:cs typeface="Arial" pitchFamily="34" charset="0"/>
              </a:rPr>
              <a:t>σ</a:t>
            </a:r>
            <a:r>
              <a:rPr lang="en-GB" baseline="-25000" dirty="0" smtClean="0">
                <a:cs typeface="Arial" pitchFamily="34" charset="0"/>
              </a:rPr>
              <a:t>g</a:t>
            </a:r>
            <a:r>
              <a:rPr lang="en-GB" baseline="30000" dirty="0" smtClean="0">
                <a:cs typeface="Arial" pitchFamily="34" charset="0"/>
              </a:rPr>
              <a:t>2</a:t>
            </a:r>
            <a:r>
              <a:rPr lang="en-GB" dirty="0" smtClean="0">
                <a:cs typeface="Arial" pitchFamily="34" charset="0"/>
              </a:rPr>
              <a:t> + </a:t>
            </a:r>
            <a:r>
              <a:rPr lang="el-GR" dirty="0" smtClean="0">
                <a:cs typeface="Arial" pitchFamily="34" charset="0"/>
              </a:rPr>
              <a:t>σ</a:t>
            </a:r>
            <a:r>
              <a:rPr lang="en-GB" baseline="-25000" dirty="0">
                <a:cs typeface="Arial" pitchFamily="34" charset="0"/>
              </a:rPr>
              <a:t>e</a:t>
            </a:r>
            <a:r>
              <a:rPr lang="en-GB" baseline="30000" dirty="0" smtClean="0">
                <a:cs typeface="Arial" pitchFamily="34" charset="0"/>
              </a:rPr>
              <a:t>2</a:t>
            </a:r>
            <a:r>
              <a:rPr lang="en-GB" dirty="0" smtClean="0">
                <a:cs typeface="Arial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29920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/>
      <p:bldP spid="15" grpId="0"/>
      <p:bldP spid="16" grpId="0"/>
      <p:bldP spid="17" grpId="0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Problem: Pedigrees are always incomplete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If pedigrees are incomplete then the relatedness coefficients that we are using are wrong</a:t>
            </a:r>
          </a:p>
        </p:txBody>
      </p:sp>
      <p:pic>
        <p:nvPicPr>
          <p:cNvPr id="6" name="Content Placeholder 5" descr="family pedigree.jp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393" b="-153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77463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the </a:t>
            </a:r>
            <a:r>
              <a:rPr lang="en-US" i="1" dirty="0" err="1"/>
              <a:t>realised</a:t>
            </a:r>
            <a:r>
              <a:rPr lang="en-US" dirty="0"/>
              <a:t> genomic similarity using </a:t>
            </a:r>
            <a:r>
              <a:rPr lang="en-US" dirty="0" smtClean="0"/>
              <a:t>SNPs: Identity by state (IBS)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79600"/>
            <a:ext cx="7772400" cy="41148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Objective: For each pair of individuals see how many alleles they have in common as a proportion of all alleles – this is our measure of genetic similarity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Step 1: Take all your SNPs and </a:t>
            </a:r>
            <a:r>
              <a:rPr lang="en-US" dirty="0" err="1" smtClean="0"/>
              <a:t>normalise</a:t>
            </a:r>
            <a:r>
              <a:rPr lang="en-US" dirty="0" smtClean="0"/>
              <a:t> them so that they have mean 0 and variance 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Step 2: For each pair of individuals increase their score when they have the same genotype at a SNP, decrease it when they have a different genotype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30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the </a:t>
            </a:r>
            <a:r>
              <a:rPr lang="en-US" i="1" dirty="0" err="1"/>
              <a:t>realised</a:t>
            </a:r>
            <a:r>
              <a:rPr lang="en-US" dirty="0"/>
              <a:t> genomic </a:t>
            </a:r>
            <a:r>
              <a:rPr lang="en-US" dirty="0" smtClean="0"/>
              <a:t>similarity using SNPs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Raw genetic data, </a:t>
            </a:r>
            <a:r>
              <a:rPr lang="en-US" b="1" i="1" dirty="0" smtClean="0"/>
              <a:t>S</a:t>
            </a:r>
            <a:r>
              <a:rPr lang="en-US" dirty="0" smtClean="0"/>
              <a:t> matrix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60654383"/>
              </p:ext>
            </p:extLst>
          </p:nvPr>
        </p:nvGraphicFramePr>
        <p:xfrm>
          <a:off x="757370" y="2438400"/>
          <a:ext cx="314579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6448"/>
                <a:gridCol w="786448"/>
                <a:gridCol w="786448"/>
                <a:gridCol w="78644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SNP1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SNP2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SNP3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Scale each SNP to have mean 0, variance 1, </a:t>
            </a:r>
            <a:r>
              <a:rPr lang="en-US" b="1" i="1" dirty="0"/>
              <a:t>Z</a:t>
            </a:r>
            <a:r>
              <a:rPr lang="en-US" dirty="0" smtClean="0"/>
              <a:t> matrix</a:t>
            </a:r>
            <a:endParaRPr lang="en-US" i="1" dirty="0"/>
          </a:p>
        </p:txBody>
      </p:sp>
      <p:graphicFrame>
        <p:nvGraphicFramePr>
          <p:cNvPr id="11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5976268"/>
              </p:ext>
            </p:extLst>
          </p:nvPr>
        </p:nvGraphicFramePr>
        <p:xfrm>
          <a:off x="5158955" y="2438400"/>
          <a:ext cx="314579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6448"/>
                <a:gridCol w="786448"/>
                <a:gridCol w="786448"/>
                <a:gridCol w="78644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SNP1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SNP2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SNP3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-1.0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8596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Estimating the </a:t>
            </a:r>
            <a:r>
              <a:rPr lang="en-US" i="1" dirty="0" err="1"/>
              <a:t>realised</a:t>
            </a:r>
            <a:r>
              <a:rPr lang="en-US" dirty="0"/>
              <a:t> genomic similarity using SNPs</a:t>
            </a:r>
          </a:p>
        </p:txBody>
      </p:sp>
      <p:graphicFrame>
        <p:nvGraphicFramePr>
          <p:cNvPr id="7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6335342"/>
              </p:ext>
            </p:extLst>
          </p:nvPr>
        </p:nvGraphicFramePr>
        <p:xfrm>
          <a:off x="400283" y="2482262"/>
          <a:ext cx="314579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6448"/>
                <a:gridCol w="786448"/>
                <a:gridCol w="786448"/>
                <a:gridCol w="78644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SNP1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SNP2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SNP3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-1.0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" name="Picture 10" descr="grmexample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76" y="4795359"/>
            <a:ext cx="4936259" cy="76456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930661" y="4333668"/>
            <a:ext cx="1146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Example: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00283" y="2032060"/>
            <a:ext cx="1136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Z</a:t>
            </a:r>
            <a:r>
              <a:rPr lang="en-US" dirty="0" smtClean="0"/>
              <a:t> matrix:</a:t>
            </a:r>
            <a:endParaRPr lang="en-US" b="1" i="1" dirty="0"/>
          </a:p>
        </p:txBody>
      </p:sp>
      <p:sp>
        <p:nvSpPr>
          <p:cNvPr id="14" name="TextBox 13"/>
          <p:cNvSpPr txBox="1"/>
          <p:nvPr/>
        </p:nvSpPr>
        <p:spPr>
          <a:xfrm>
            <a:off x="3930661" y="2032060"/>
            <a:ext cx="4072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Calculating genetic relationship matrix </a:t>
            </a:r>
          </a:p>
          <a:p>
            <a:r>
              <a:rPr lang="en-US" dirty="0" smtClean="0"/>
              <a:t>(or kinship matrix):</a:t>
            </a:r>
            <a:endParaRPr lang="en-US" dirty="0"/>
          </a:p>
        </p:txBody>
      </p:sp>
      <p:pic>
        <p:nvPicPr>
          <p:cNvPr id="15" name="Picture 14" descr="grm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475" y="2730313"/>
            <a:ext cx="4145965" cy="141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338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GCTA to calculate genetic IBS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625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74320" y="92705"/>
            <a:ext cx="8229600" cy="1143000"/>
          </a:xfrm>
        </p:spPr>
        <p:txBody>
          <a:bodyPr/>
          <a:lstStyle/>
          <a:p>
            <a:r>
              <a:rPr lang="en-US" dirty="0" smtClean="0"/>
              <a:t>Mixed model</a:t>
            </a:r>
            <a:endParaRPr lang="en-US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1076254" y="1567767"/>
            <a:ext cx="381098" cy="2027482"/>
          </a:xfrm>
          <a:prstGeom prst="rect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000" tIns="60876" rIns="90000" bIns="45000" anchor="ctr"/>
          <a:lstStyle/>
          <a:p>
            <a:pPr algn="ctr"/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0070C0"/>
                </a:solidFill>
                <a:ea typeface="DejaVu Sans" charset="0"/>
                <a:cs typeface="DejaVu Sans" charset="0"/>
              </a:rPr>
              <a:t>1</a:t>
            </a:r>
          </a:p>
          <a:p>
            <a:pPr algn="ctr"/>
            <a:endParaRPr lang="en-GB" sz="1100" b="1" dirty="0">
              <a:solidFill>
                <a:srgbClr val="0070C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70C0"/>
                </a:solidFill>
                <a:ea typeface="DejaVu Sans" charset="0"/>
                <a:cs typeface="DejaVu Sans" charset="0"/>
              </a:rPr>
              <a:t> 1</a:t>
            </a:r>
          </a:p>
          <a:p>
            <a:pPr algn="ctr"/>
            <a:endParaRPr lang="en-GB" sz="1100" b="1" dirty="0">
              <a:solidFill>
                <a:srgbClr val="0070C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70C0"/>
                </a:solidFill>
                <a:ea typeface="DejaVu Sans" charset="0"/>
                <a:cs typeface="DejaVu Sans" charset="0"/>
              </a:rPr>
              <a:t> 1</a:t>
            </a:r>
          </a:p>
          <a:p>
            <a:pPr algn="ctr"/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-1 </a:t>
            </a:r>
          </a:p>
          <a:p>
            <a:pPr algn="ctr"/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</a:p>
          <a:p>
            <a:pPr algn="ctr"/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/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</a:p>
        </p:txBody>
      </p:sp>
      <p:sp>
        <p:nvSpPr>
          <p:cNvPr id="8" name="Rectangle 12"/>
          <p:cNvSpPr>
            <a:spLocks noChangeArrowheads="1"/>
          </p:cNvSpPr>
          <p:nvPr/>
        </p:nvSpPr>
        <p:spPr bwMode="auto">
          <a:xfrm>
            <a:off x="5957946" y="952043"/>
            <a:ext cx="2857520" cy="2143140"/>
          </a:xfrm>
          <a:prstGeom prst="rect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000" tIns="60876" rIns="90000" bIns="45000" anchor="ctr"/>
          <a:lstStyle/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1      0.5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0.25</a:t>
            </a:r>
            <a:r>
              <a:rPr lang="en-GB" sz="1100" b="1" dirty="0" smtClean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0.00   0.00   0.13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0.5      1 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0.00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0.00   0.00   0.00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0.25   0.00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0.25   0.00   0.13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0.00   0.00   0.25   </a:t>
            </a:r>
            <a:r>
              <a:rPr lang="en-GB" sz="1100" b="1" dirty="0" smtClean="0">
                <a:solidFill>
                  <a:srgbClr val="2323DC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1     0.25     1   </a:t>
            </a: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0.00   0.00   0.00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0.25     1 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0.00</a:t>
            </a: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0.25   0.00   0.13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0.00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</a:t>
            </a:r>
          </a:p>
        </p:txBody>
      </p:sp>
      <p:sp>
        <p:nvSpPr>
          <p:cNvPr id="9" name="Rectangle 15"/>
          <p:cNvSpPr>
            <a:spLocks noChangeArrowheads="1"/>
          </p:cNvSpPr>
          <p:nvPr/>
        </p:nvSpPr>
        <p:spPr bwMode="auto">
          <a:xfrm>
            <a:off x="6243698" y="3720455"/>
            <a:ext cx="2251090" cy="2143140"/>
          </a:xfrm>
          <a:prstGeom prst="rect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000" tIns="60876" rIns="90000" bIns="45000" anchor="ctr"/>
          <a:lstStyle/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0      </a:t>
            </a:r>
            <a:r>
              <a:rPr lang="en-GB" sz="1100" b="1" dirty="0" err="1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1 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 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  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 smtClean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  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0     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</a:t>
            </a: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smtClean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 err="1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0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</a:t>
            </a:r>
            <a:r>
              <a:rPr lang="en-GB" sz="1100" b="1" dirty="0" smtClean="0">
                <a:solidFill>
                  <a:srgbClr val="FF0000"/>
                </a:solidFill>
                <a:ea typeface="DejaVu Sans" charset="0"/>
                <a:cs typeface="DejaVu Sans" charset="0"/>
              </a:rPr>
              <a:t> 1</a:t>
            </a: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4814938" y="2809431"/>
            <a:ext cx="1301876" cy="1991144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 sz="1100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 flipV="1">
            <a:off x="4814938" y="2095051"/>
            <a:ext cx="1000132" cy="35719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 sz="110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2171732" y="1567767"/>
            <a:ext cx="2571768" cy="2027482"/>
          </a:xfrm>
          <a:prstGeom prst="rect">
            <a:avLst/>
          </a:prstGeom>
          <a:noFill/>
          <a:ln w="1905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90000" tIns="60876" rIns="90000" bIns="45000" anchor="ctr"/>
          <a:lstStyle/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</a:t>
            </a: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 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endParaRPr lang="en-GB" sz="1100" b="1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</a:pP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-1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</a:t>
            </a:r>
            <a:r>
              <a:rPr lang="en-GB" sz="1100" b="1" dirty="0" err="1">
                <a:solidFill>
                  <a:srgbClr val="000000"/>
                </a:solidFill>
                <a:ea typeface="DejaVu Sans" charset="0"/>
                <a:cs typeface="DejaVu Sans" charset="0"/>
              </a:rPr>
              <a:t>-1</a:t>
            </a:r>
            <a:r>
              <a:rPr lang="en-GB" sz="11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>
                <a:solidFill>
                  <a:srgbClr val="2323DC"/>
                </a:solidFill>
                <a:ea typeface="DejaVu Sans" charset="0"/>
                <a:cs typeface="DejaVu Sans" charset="0"/>
              </a:rPr>
              <a:t> 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1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r>
              <a:rPr lang="en-GB" sz="1100" b="1" dirty="0">
                <a:solidFill>
                  <a:srgbClr val="FF0000"/>
                </a:solidFill>
                <a:ea typeface="DejaVu Sans" charset="0"/>
                <a:cs typeface="DejaVu Sans" charset="0"/>
              </a:rPr>
              <a:t>        </a:t>
            </a:r>
            <a:r>
              <a:rPr lang="en-GB" sz="1100" b="1" dirty="0" err="1">
                <a:solidFill>
                  <a:srgbClr val="FF0000"/>
                </a:solidFill>
                <a:ea typeface="DejaVu Sans" charset="0"/>
                <a:cs typeface="DejaVu Sans" charset="0"/>
              </a:rPr>
              <a:t>1</a:t>
            </a:r>
            <a:endParaRPr lang="en-GB" sz="1100" b="1" dirty="0">
              <a:solidFill>
                <a:srgbClr val="FF0000"/>
              </a:solidFill>
              <a:ea typeface="DejaVu Sans" charset="0"/>
              <a:cs typeface="DejaVu Sans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600228" y="2567899"/>
            <a:ext cx="428628" cy="1588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29252" y="1824724"/>
            <a:ext cx="642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000" dirty="0" smtClean="0">
                <a:latin typeface="+mj-lt"/>
                <a:cs typeface="Arial" pitchFamily="34" charset="0"/>
              </a:rPr>
              <a:t>σ</a:t>
            </a:r>
            <a:r>
              <a:rPr lang="en-GB" sz="2000" baseline="-25000" dirty="0" smtClean="0">
                <a:latin typeface="+mj-lt"/>
                <a:cs typeface="Arial" pitchFamily="34" charset="0"/>
              </a:rPr>
              <a:t>g</a:t>
            </a:r>
            <a:r>
              <a:rPr lang="en-GB" sz="2000" baseline="30000" dirty="0" smtClean="0">
                <a:latin typeface="+mj-lt"/>
                <a:cs typeface="Arial" pitchFamily="34" charset="0"/>
              </a:rPr>
              <a:t>2</a:t>
            </a:r>
            <a:endParaRPr lang="en-GB" sz="2000" dirty="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473872" y="3504431"/>
            <a:ext cx="642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000" dirty="0" smtClean="0">
                <a:latin typeface="+mj-lt"/>
                <a:cs typeface="Arial" pitchFamily="34" charset="0"/>
              </a:rPr>
              <a:t>σ</a:t>
            </a:r>
            <a:r>
              <a:rPr lang="en-GB" sz="2000" baseline="-25000" dirty="0" smtClean="0">
                <a:latin typeface="+mj-lt"/>
                <a:cs typeface="Arial" pitchFamily="34" charset="0"/>
              </a:rPr>
              <a:t>e</a:t>
            </a:r>
            <a:r>
              <a:rPr lang="en-GB" sz="2000" baseline="30000" dirty="0" smtClean="0">
                <a:latin typeface="+mj-lt"/>
                <a:cs typeface="Arial" pitchFamily="34" charset="0"/>
              </a:rPr>
              <a:t>2</a:t>
            </a:r>
            <a:endParaRPr lang="en-GB" sz="2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9928" y="3654039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 Y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313922" y="3642165"/>
            <a:ext cx="2366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Phen</a:t>
            </a:r>
            <a:r>
              <a:rPr lang="en-US" dirty="0" smtClean="0"/>
              <a:t> covariance YY</a:t>
            </a:r>
            <a:r>
              <a:rPr lang="en-US" baseline="30000" dirty="0"/>
              <a:t>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7200" y="4377516"/>
            <a:ext cx="5214994" cy="646331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smtClean="0">
                <a:cs typeface="Arial" pitchFamily="34" charset="0"/>
              </a:rPr>
              <a:t>We simply use the </a:t>
            </a:r>
            <a:r>
              <a:rPr lang="en-GB" i="1" dirty="0" smtClean="0">
                <a:cs typeface="Arial" pitchFamily="34" charset="0"/>
              </a:rPr>
              <a:t>realised</a:t>
            </a:r>
            <a:r>
              <a:rPr lang="en-GB" dirty="0" smtClean="0">
                <a:cs typeface="Arial" pitchFamily="34" charset="0"/>
              </a:rPr>
              <a:t> genetic kinship matrix to estimate the </a:t>
            </a:r>
            <a:r>
              <a:rPr lang="el-GR" dirty="0" smtClean="0">
                <a:cs typeface="Arial" pitchFamily="34" charset="0"/>
              </a:rPr>
              <a:t>σ</a:t>
            </a:r>
            <a:r>
              <a:rPr lang="en-GB" baseline="-25000" dirty="0" smtClean="0">
                <a:cs typeface="Arial" pitchFamily="34" charset="0"/>
              </a:rPr>
              <a:t>g</a:t>
            </a:r>
            <a:r>
              <a:rPr lang="en-GB" baseline="30000" dirty="0" smtClean="0">
                <a:cs typeface="Arial" pitchFamily="34" charset="0"/>
              </a:rPr>
              <a:t>2</a:t>
            </a:r>
            <a:r>
              <a:rPr lang="en-GB" dirty="0">
                <a:cs typeface="Arial" pitchFamily="34" charset="0"/>
              </a:rPr>
              <a:t> </a:t>
            </a:r>
            <a:r>
              <a:rPr lang="en-GB" dirty="0" err="1" smtClean="0">
                <a:cs typeface="Arial" pitchFamily="34" charset="0"/>
              </a:rPr>
              <a:t>paramater</a:t>
            </a:r>
            <a:r>
              <a:rPr lang="en-GB" dirty="0" smtClean="0">
                <a:cs typeface="Arial" pitchFamily="34" charset="0"/>
              </a:rPr>
              <a:t> now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1571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Genetic relatedness</a:t>
            </a:r>
          </a:p>
          <a:p>
            <a:r>
              <a:rPr lang="en-US" dirty="0" smtClean="0"/>
              <a:t>Heritability</a:t>
            </a:r>
          </a:p>
          <a:p>
            <a:r>
              <a:rPr lang="en-US" dirty="0" smtClean="0"/>
              <a:t>The GCTA approach</a:t>
            </a:r>
          </a:p>
          <a:p>
            <a:r>
              <a:rPr lang="en-US" dirty="0" smtClean="0"/>
              <a:t>Latest developments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467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Precision of heritability estimates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Using family data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unrelateds</a:t>
            </a:r>
            <a:endParaRPr lang="en-US" dirty="0"/>
          </a:p>
        </p:txBody>
      </p:sp>
      <p:pic>
        <p:nvPicPr>
          <p:cNvPr id="11" name="Content Placeholder 10" descr="he3.png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45" r="-1145"/>
          <a:stretch>
            <a:fillRect/>
          </a:stretch>
        </p:blipFill>
        <p:spPr/>
      </p:pic>
      <p:pic>
        <p:nvPicPr>
          <p:cNvPr id="10" name="Content Placeholder 3" descr="he2.pdf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25" r="-112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30856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 smtClean="0"/>
              <a:t>GCTA</a:t>
            </a:r>
            <a:r>
              <a:rPr lang="en-US" dirty="0" smtClean="0"/>
              <a:t> GREML</a:t>
            </a:r>
            <a:endParaRPr lang="en-US" strike="sngStrike" dirty="0"/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 cstate="print"/>
          <a:srcRect l="10997" t="28333" r="34454" b="27561"/>
          <a:stretch/>
        </p:blipFill>
        <p:spPr bwMode="auto">
          <a:xfrm>
            <a:off x="457200" y="1720279"/>
            <a:ext cx="3463636" cy="18703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1720279"/>
            <a:ext cx="4038600" cy="419367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Why go in this direction?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Using </a:t>
            </a:r>
            <a:r>
              <a:rPr lang="en-US" b="1" dirty="0" err="1" smtClean="0"/>
              <a:t>unrelateds</a:t>
            </a:r>
            <a:r>
              <a:rPr lang="en-US" b="1" dirty="0" smtClean="0"/>
              <a:t> leads to lower precision!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There is a lot of data on unrelated individuals</a:t>
            </a:r>
          </a:p>
          <a:p>
            <a:pPr marL="514350" indent="-514350">
              <a:buAutoNum type="arabicPeriod"/>
            </a:pPr>
            <a:r>
              <a:rPr lang="en-US" dirty="0" err="1" smtClean="0"/>
              <a:t>Unrelateds</a:t>
            </a:r>
            <a:r>
              <a:rPr lang="en-US" dirty="0" smtClean="0"/>
              <a:t> don’t have problems of common environment confounding</a:t>
            </a:r>
          </a:p>
          <a:p>
            <a:pPr marL="514350" indent="-514350">
              <a:buFont typeface="Arial" pitchFamily="34" charset="0"/>
              <a:buAutoNum type="arabicPeriod"/>
            </a:pPr>
            <a:r>
              <a:rPr lang="en-US" b="1" dirty="0"/>
              <a:t>It’s actually trying to answer </a:t>
            </a:r>
            <a:r>
              <a:rPr lang="en-US" b="1" dirty="0" smtClean="0"/>
              <a:t>quite a different question</a:t>
            </a:r>
          </a:p>
          <a:p>
            <a:pPr marL="514350" indent="-514350">
              <a:buAutoNum type="arabicPeriod"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9455" y="3948546"/>
            <a:ext cx="3551381" cy="1754327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Applied SNP-based heritability analysis using only unrelated individuals:</a:t>
            </a:r>
          </a:p>
          <a:p>
            <a:endParaRPr lang="en-US" dirty="0" smtClean="0"/>
          </a:p>
          <a:p>
            <a:r>
              <a:rPr lang="en-US" dirty="0" err="1" smtClean="0"/>
              <a:t>Realised</a:t>
            </a:r>
            <a:r>
              <a:rPr lang="en-US" dirty="0" smtClean="0"/>
              <a:t> genetic relatedness is required (otherwise all k=0!)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127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individuals are related…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3247" y="2505607"/>
            <a:ext cx="2092207" cy="241450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GB" dirty="0" smtClean="0"/>
              <a:t>Individuals 1 and 2</a:t>
            </a:r>
          </a:p>
          <a:p>
            <a:endParaRPr lang="en-GB" sz="600" dirty="0" smtClean="0"/>
          </a:p>
          <a:p>
            <a:r>
              <a:rPr lang="en-GB" dirty="0" smtClean="0"/>
              <a:t>Individuals 1 and 3</a:t>
            </a:r>
          </a:p>
          <a:p>
            <a:endParaRPr lang="en-GB" sz="600" dirty="0" smtClean="0"/>
          </a:p>
          <a:p>
            <a:r>
              <a:rPr lang="en-GB" dirty="0" smtClean="0"/>
              <a:t>Individuals 1 and 4</a:t>
            </a:r>
          </a:p>
          <a:p>
            <a:endParaRPr lang="en-GB" sz="600" dirty="0" smtClean="0"/>
          </a:p>
          <a:p>
            <a:r>
              <a:rPr lang="en-GB" dirty="0" smtClean="0"/>
              <a:t>Individuals 2 and 3</a:t>
            </a:r>
          </a:p>
          <a:p>
            <a:endParaRPr lang="en-GB" sz="600" dirty="0" smtClean="0"/>
          </a:p>
          <a:p>
            <a:r>
              <a:rPr lang="en-GB" dirty="0" smtClean="0"/>
              <a:t>Individuals 2 and 4</a:t>
            </a:r>
          </a:p>
          <a:p>
            <a:endParaRPr lang="en-GB" sz="600" dirty="0" smtClean="0"/>
          </a:p>
          <a:p>
            <a:r>
              <a:rPr lang="en-GB" dirty="0" smtClean="0"/>
              <a:t>Individuals 3 and 4</a:t>
            </a:r>
          </a:p>
          <a:p>
            <a:endParaRPr lang="en-GB" dirty="0" smtClean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915816" y="2705397"/>
            <a:ext cx="4643438" cy="15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915816" y="3064172"/>
            <a:ext cx="4643438" cy="15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915816" y="3421360"/>
            <a:ext cx="4643438" cy="158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915816" y="3776960"/>
            <a:ext cx="4643438" cy="158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273004" y="2705397"/>
            <a:ext cx="1071562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987504" y="3422947"/>
            <a:ext cx="1714500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487316" y="3776960"/>
            <a:ext cx="3357563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630441" y="2706985"/>
            <a:ext cx="1785938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630566" y="3065760"/>
            <a:ext cx="642938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915816" y="4134147"/>
            <a:ext cx="4643438" cy="15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87316" y="4134147"/>
            <a:ext cx="928688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916191" y="4134147"/>
            <a:ext cx="928688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3702198" y="2543001"/>
            <a:ext cx="5706" cy="2232248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569646" y="2561827"/>
            <a:ext cx="18578" cy="221342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83"/>
          <p:cNvSpPr txBox="1">
            <a:spLocks noChangeArrowheads="1"/>
          </p:cNvSpPr>
          <p:nvPr/>
        </p:nvSpPr>
        <p:spPr bwMode="auto">
          <a:xfrm>
            <a:off x="2987824" y="4775249"/>
            <a:ext cx="1428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GB" sz="1600" dirty="0">
                <a:solidFill>
                  <a:srgbClr val="00B050"/>
                </a:solidFill>
                <a:cs typeface="Arial" pitchFamily="34" charset="0"/>
              </a:rPr>
              <a:t>Typed SNP 1</a:t>
            </a:r>
            <a:endParaRPr lang="en-GB" sz="1600" dirty="0">
              <a:solidFill>
                <a:srgbClr val="00B050"/>
              </a:solidFill>
              <a:latin typeface="Calibri" pitchFamily="34" charset="0"/>
            </a:endParaRPr>
          </a:p>
        </p:txBody>
      </p:sp>
      <p:sp>
        <p:nvSpPr>
          <p:cNvPr id="20" name="TextBox 84"/>
          <p:cNvSpPr txBox="1">
            <a:spLocks noChangeArrowheads="1"/>
          </p:cNvSpPr>
          <p:nvPr/>
        </p:nvSpPr>
        <p:spPr bwMode="auto">
          <a:xfrm>
            <a:off x="5926138" y="4775249"/>
            <a:ext cx="15716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GB" sz="1600" dirty="0">
                <a:solidFill>
                  <a:srgbClr val="00B050"/>
                </a:solidFill>
                <a:cs typeface="Arial" pitchFamily="34" charset="0"/>
              </a:rPr>
              <a:t>Typed SNP 2</a:t>
            </a:r>
            <a:endParaRPr lang="en-GB" sz="1600" dirty="0">
              <a:solidFill>
                <a:srgbClr val="00B050"/>
              </a:solidFill>
              <a:latin typeface="Calibri" pitchFamily="34" charset="0"/>
            </a:endParaRPr>
          </a:p>
        </p:txBody>
      </p:sp>
      <p:sp>
        <p:nvSpPr>
          <p:cNvPr id="21" name="TextBox 87"/>
          <p:cNvSpPr txBox="1">
            <a:spLocks noChangeArrowheads="1"/>
          </p:cNvSpPr>
          <p:nvPr/>
        </p:nvSpPr>
        <p:spPr bwMode="auto">
          <a:xfrm>
            <a:off x="2915816" y="2132856"/>
            <a:ext cx="180020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accent1"/>
                </a:solidFill>
                <a:cs typeface="Arial" pitchFamily="34" charset="0"/>
              </a:rPr>
              <a:t>Causal </a:t>
            </a:r>
            <a:r>
              <a:rPr lang="en-GB" sz="1600" dirty="0" smtClean="0">
                <a:solidFill>
                  <a:schemeClr val="accent1"/>
                </a:solidFill>
                <a:cs typeface="Arial" pitchFamily="34" charset="0"/>
              </a:rPr>
              <a:t>SNP A</a:t>
            </a:r>
            <a:endParaRPr lang="en-GB" sz="1600" dirty="0">
              <a:solidFill>
                <a:schemeClr val="accent1"/>
              </a:solidFill>
              <a:latin typeface="Calibri" pitchFamily="34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3201566" y="3064172"/>
            <a:ext cx="1714500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91"/>
          <p:cNvSpPr txBox="1">
            <a:spLocks noChangeArrowheads="1"/>
          </p:cNvSpPr>
          <p:nvPr/>
        </p:nvSpPr>
        <p:spPr bwMode="auto">
          <a:xfrm>
            <a:off x="5038974" y="2132856"/>
            <a:ext cx="204993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accent1"/>
                </a:solidFill>
                <a:cs typeface="Arial" pitchFamily="34" charset="0"/>
              </a:rPr>
              <a:t>Causal </a:t>
            </a:r>
            <a:r>
              <a:rPr lang="en-GB" sz="1600" dirty="0" smtClean="0">
                <a:solidFill>
                  <a:schemeClr val="accent1"/>
                </a:solidFill>
                <a:cs typeface="Arial" pitchFamily="34" charset="0"/>
              </a:rPr>
              <a:t>SNP B</a:t>
            </a:r>
            <a:endParaRPr lang="en-GB" sz="1600" dirty="0">
              <a:solidFill>
                <a:schemeClr val="accent1"/>
              </a:solidFill>
              <a:latin typeface="Calibri" pitchFamily="34" charset="0"/>
            </a:endParaRPr>
          </a:p>
        </p:txBody>
      </p:sp>
      <p:cxnSp>
        <p:nvCxnSpPr>
          <p:cNvPr id="24" name="Straight Connector 23"/>
          <p:cNvCxnSpPr>
            <a:stCxn id="23" idx="2"/>
          </p:cNvCxnSpPr>
          <p:nvPr/>
        </p:nvCxnSpPr>
        <p:spPr>
          <a:xfrm>
            <a:off x="6063942" y="2470993"/>
            <a:ext cx="20226" cy="21602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915816" y="4485629"/>
            <a:ext cx="4643438" cy="15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450234" y="4485629"/>
            <a:ext cx="220588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551142" y="4487217"/>
            <a:ext cx="256655" cy="0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779912" y="2470993"/>
            <a:ext cx="0" cy="21602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4818386" y="4487217"/>
            <a:ext cx="220588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092988" y="402595"/>
            <a:ext cx="20510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Slide courtesy of Doug Speed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904493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individuals are unrelated…</a:t>
            </a:r>
            <a:endParaRPr lang="en-US" dirty="0"/>
          </a:p>
        </p:txBody>
      </p:sp>
      <p:cxnSp>
        <p:nvCxnSpPr>
          <p:cNvPr id="4" name="Straight Connector 3"/>
          <p:cNvCxnSpPr>
            <a:endCxn id="6" idx="0"/>
          </p:cNvCxnSpPr>
          <p:nvPr/>
        </p:nvCxnSpPr>
        <p:spPr>
          <a:xfrm flipH="1">
            <a:off x="3702199" y="2543001"/>
            <a:ext cx="5706" cy="2232248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588224" y="2561827"/>
            <a:ext cx="18578" cy="2213422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83"/>
          <p:cNvSpPr txBox="1">
            <a:spLocks noChangeArrowheads="1"/>
          </p:cNvSpPr>
          <p:nvPr/>
        </p:nvSpPr>
        <p:spPr bwMode="auto">
          <a:xfrm>
            <a:off x="2987824" y="4775249"/>
            <a:ext cx="1428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GB" sz="1600" dirty="0">
                <a:solidFill>
                  <a:srgbClr val="00B050"/>
                </a:solidFill>
                <a:cs typeface="Arial" pitchFamily="34" charset="0"/>
              </a:rPr>
              <a:t>Typed SNP 1</a:t>
            </a:r>
            <a:endParaRPr lang="en-GB" sz="1600" dirty="0">
              <a:solidFill>
                <a:srgbClr val="00B050"/>
              </a:solidFill>
              <a:latin typeface="Calibri" pitchFamily="34" charset="0"/>
            </a:endParaRPr>
          </a:p>
        </p:txBody>
      </p:sp>
      <p:sp>
        <p:nvSpPr>
          <p:cNvPr id="7" name="TextBox 84"/>
          <p:cNvSpPr txBox="1">
            <a:spLocks noChangeArrowheads="1"/>
          </p:cNvSpPr>
          <p:nvPr/>
        </p:nvSpPr>
        <p:spPr bwMode="auto">
          <a:xfrm>
            <a:off x="5926138" y="4775249"/>
            <a:ext cx="15716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GB" sz="1600" dirty="0">
                <a:solidFill>
                  <a:srgbClr val="00B050"/>
                </a:solidFill>
                <a:cs typeface="Arial" pitchFamily="34" charset="0"/>
              </a:rPr>
              <a:t>Typed SNP 2</a:t>
            </a:r>
            <a:endParaRPr lang="en-GB" sz="1600" dirty="0">
              <a:solidFill>
                <a:srgbClr val="00B050"/>
              </a:solidFill>
              <a:latin typeface="Calibri" pitchFamily="34" charset="0"/>
            </a:endParaRPr>
          </a:p>
        </p:txBody>
      </p:sp>
      <p:sp>
        <p:nvSpPr>
          <p:cNvPr id="8" name="TextBox 87"/>
          <p:cNvSpPr txBox="1">
            <a:spLocks noChangeArrowheads="1"/>
          </p:cNvSpPr>
          <p:nvPr/>
        </p:nvSpPr>
        <p:spPr bwMode="auto">
          <a:xfrm>
            <a:off x="2857934" y="2132856"/>
            <a:ext cx="1500187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GB" sz="1600" dirty="0">
                <a:solidFill>
                  <a:schemeClr val="accent1"/>
                </a:solidFill>
                <a:cs typeface="Arial" pitchFamily="34" charset="0"/>
              </a:rPr>
              <a:t>Causal SNP A</a:t>
            </a:r>
            <a:endParaRPr lang="en-GB" sz="1600" dirty="0">
              <a:solidFill>
                <a:schemeClr val="accent1"/>
              </a:solidFill>
              <a:latin typeface="Calibri" pitchFamily="34" charset="0"/>
            </a:endParaRPr>
          </a:p>
        </p:txBody>
      </p:sp>
      <p:sp>
        <p:nvSpPr>
          <p:cNvPr id="9" name="TextBox 91"/>
          <p:cNvSpPr txBox="1">
            <a:spLocks noChangeArrowheads="1"/>
          </p:cNvSpPr>
          <p:nvPr/>
        </p:nvSpPr>
        <p:spPr bwMode="auto">
          <a:xfrm>
            <a:off x="5283200" y="2132856"/>
            <a:ext cx="157162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GB" sz="1600" dirty="0">
                <a:solidFill>
                  <a:schemeClr val="accent1"/>
                </a:solidFill>
                <a:cs typeface="Arial" pitchFamily="34" charset="0"/>
              </a:rPr>
              <a:t>Causal SNP B</a:t>
            </a:r>
            <a:endParaRPr lang="en-GB" sz="1600" dirty="0">
              <a:solidFill>
                <a:schemeClr val="accent1"/>
              </a:solidFill>
              <a:latin typeface="Calibri" pitchFamily="34" charset="0"/>
            </a:endParaRPr>
          </a:p>
        </p:txBody>
      </p:sp>
      <p:cxnSp>
        <p:nvCxnSpPr>
          <p:cNvPr id="10" name="Straight Connector 9"/>
          <p:cNvCxnSpPr>
            <a:stCxn id="9" idx="2"/>
          </p:cNvCxnSpPr>
          <p:nvPr/>
        </p:nvCxnSpPr>
        <p:spPr>
          <a:xfrm>
            <a:off x="6069013" y="2470993"/>
            <a:ext cx="15155" cy="21602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843808" y="4485629"/>
            <a:ext cx="4643438" cy="15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415308" y="4485629"/>
            <a:ext cx="220588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516216" y="4487217"/>
            <a:ext cx="256655" cy="0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779912" y="2470993"/>
            <a:ext cx="0" cy="21602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783460" y="4487217"/>
            <a:ext cx="220588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843808" y="2687017"/>
            <a:ext cx="4643438" cy="15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843808" y="3045792"/>
            <a:ext cx="4643438" cy="15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43808" y="3402980"/>
            <a:ext cx="4643438" cy="158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843808" y="3758580"/>
            <a:ext cx="4643438" cy="158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200996" y="2687017"/>
            <a:ext cx="285750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915496" y="3402980"/>
            <a:ext cx="357187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415308" y="3758580"/>
            <a:ext cx="285750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272808" y="2688605"/>
            <a:ext cx="142875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844308" y="3045792"/>
            <a:ext cx="357188" cy="317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843808" y="4115767"/>
            <a:ext cx="4643438" cy="1588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629621" y="4117355"/>
            <a:ext cx="214312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629996" y="4117355"/>
            <a:ext cx="142875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86808" y="3045792"/>
            <a:ext cx="214313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629621" y="3045792"/>
            <a:ext cx="214312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201121" y="3760167"/>
            <a:ext cx="214312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129683" y="3402980"/>
            <a:ext cx="214313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629621" y="3402980"/>
            <a:ext cx="214312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844058" y="4117355"/>
            <a:ext cx="214313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129933" y="4117355"/>
            <a:ext cx="142875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987058" y="3760167"/>
            <a:ext cx="214313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915746" y="3760167"/>
            <a:ext cx="214312" cy="1588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701433" y="3402980"/>
            <a:ext cx="214313" cy="1587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29808" y="2688605"/>
            <a:ext cx="357188" cy="317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5344121" y="3045792"/>
            <a:ext cx="357187" cy="3175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563247" y="2505607"/>
            <a:ext cx="2092207" cy="241450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GB" dirty="0" smtClean="0"/>
              <a:t>Individuals 1 and 2</a:t>
            </a:r>
          </a:p>
          <a:p>
            <a:endParaRPr lang="en-GB" sz="600" dirty="0" smtClean="0"/>
          </a:p>
          <a:p>
            <a:r>
              <a:rPr lang="en-GB" dirty="0" smtClean="0"/>
              <a:t>Individuals 1 and 3</a:t>
            </a:r>
          </a:p>
          <a:p>
            <a:endParaRPr lang="en-GB" sz="600" dirty="0" smtClean="0"/>
          </a:p>
          <a:p>
            <a:r>
              <a:rPr lang="en-GB" dirty="0" smtClean="0"/>
              <a:t>Individuals 1 and 4</a:t>
            </a:r>
          </a:p>
          <a:p>
            <a:endParaRPr lang="en-GB" sz="600" dirty="0" smtClean="0"/>
          </a:p>
          <a:p>
            <a:r>
              <a:rPr lang="en-GB" dirty="0" smtClean="0"/>
              <a:t>Individuals 2 and 3</a:t>
            </a:r>
          </a:p>
          <a:p>
            <a:endParaRPr lang="en-GB" sz="600" dirty="0" smtClean="0"/>
          </a:p>
          <a:p>
            <a:r>
              <a:rPr lang="en-GB" dirty="0" smtClean="0"/>
              <a:t>Individuals 2 and 4</a:t>
            </a:r>
          </a:p>
          <a:p>
            <a:endParaRPr lang="en-GB" sz="600" dirty="0" smtClean="0"/>
          </a:p>
          <a:p>
            <a:r>
              <a:rPr lang="en-GB" dirty="0" smtClean="0"/>
              <a:t>Individuals 3 and 4</a:t>
            </a:r>
          </a:p>
          <a:p>
            <a:endParaRPr lang="en-GB" dirty="0" smtClean="0"/>
          </a:p>
        </p:txBody>
      </p:sp>
      <p:sp>
        <p:nvSpPr>
          <p:cNvPr id="41" name="TextBox 40"/>
          <p:cNvSpPr txBox="1"/>
          <p:nvPr/>
        </p:nvSpPr>
        <p:spPr>
          <a:xfrm>
            <a:off x="180120" y="5403273"/>
            <a:ext cx="8835021" cy="369332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SNP heritability = proportion of phenotypic variance explained by all measured SNPs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7092988" y="402595"/>
            <a:ext cx="20510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Slide courtesy of Doug Speed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83216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Length of IBD segments reduce when people are less related</a:t>
            </a:r>
            <a:endParaRPr lang="en-US" dirty="0"/>
          </a:p>
        </p:txBody>
      </p:sp>
      <p:pic>
        <p:nvPicPr>
          <p:cNvPr id="4" name="Content Placeholder 3" descr="ibd segments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39" r="-3439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7470495" y="5756059"/>
            <a:ext cx="17162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Speed &amp; Balding 2015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33903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SNP heritability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536539"/>
            <a:ext cx="8058727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cs typeface="Arial" pitchFamily="34" charset="0"/>
              </a:rPr>
              <a:t>Y       =  	</a:t>
            </a:r>
            <a:r>
              <a:rPr lang="el-GR" sz="1200" dirty="0">
                <a:cs typeface="Arial" pitchFamily="34" charset="0"/>
              </a:rPr>
              <a:t>α </a:t>
            </a:r>
            <a:endParaRPr lang="en-GB" sz="1200" dirty="0">
              <a:cs typeface="Arial" pitchFamily="34" charset="0"/>
            </a:endParaRPr>
          </a:p>
          <a:p>
            <a:endParaRPr lang="en-GB" sz="1200" dirty="0">
              <a:cs typeface="Arial" pitchFamily="34" charset="0"/>
            </a:endParaRPr>
          </a:p>
          <a:p>
            <a:r>
              <a:rPr lang="en-GB" sz="1200" dirty="0">
                <a:cs typeface="Arial" pitchFamily="34" charset="0"/>
              </a:rPr>
              <a:t>         + 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 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3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3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5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5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6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6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7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7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+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8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8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</a:t>
            </a:r>
          </a:p>
          <a:p>
            <a:endParaRPr lang="en-GB" sz="1200" dirty="0">
              <a:solidFill>
                <a:schemeClr val="tx2"/>
              </a:solidFill>
              <a:cs typeface="Arial" pitchFamily="34" charset="0"/>
            </a:endParaRPr>
          </a:p>
          <a:p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   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9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9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10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10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11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11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12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12   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13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13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15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15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16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16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</a:t>
            </a:r>
          </a:p>
          <a:p>
            <a:endParaRPr lang="en-GB" sz="1200" dirty="0">
              <a:solidFill>
                <a:schemeClr val="tx2"/>
              </a:solidFill>
              <a:cs typeface="Arial" pitchFamily="34" charset="0"/>
            </a:endParaRPr>
          </a:p>
          <a:p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   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17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17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+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18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18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19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19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20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20   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21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21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22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22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23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23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</a:t>
            </a:r>
          </a:p>
          <a:p>
            <a:endParaRPr lang="en-GB" sz="1200" dirty="0">
              <a:solidFill>
                <a:schemeClr val="tx2"/>
              </a:solidFill>
              <a:cs typeface="Arial" pitchFamily="34" charset="0"/>
            </a:endParaRPr>
          </a:p>
          <a:p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     +     	....       +	....        + 	....         + 	....        +  	....        + 	....        +  	....         +	 .... 	 </a:t>
            </a:r>
          </a:p>
          <a:p>
            <a:endParaRPr lang="en-GB" sz="1200" dirty="0">
              <a:solidFill>
                <a:schemeClr val="tx2"/>
              </a:solidFill>
              <a:cs typeface="Arial" pitchFamily="34" charset="0"/>
            </a:endParaRPr>
          </a:p>
          <a:p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     +   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500,000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500,000</a:t>
            </a:r>
            <a:r>
              <a:rPr lang="en-GB" sz="1200" dirty="0">
                <a:cs typeface="Arial" pitchFamily="34" charset="0"/>
              </a:rPr>
              <a:t>  </a:t>
            </a:r>
          </a:p>
          <a:p>
            <a:endParaRPr lang="en-GB" sz="1200" dirty="0">
              <a:cs typeface="Arial" pitchFamily="34" charset="0"/>
            </a:endParaRPr>
          </a:p>
          <a:p>
            <a:r>
              <a:rPr lang="en-GB" sz="1200" dirty="0">
                <a:cs typeface="Arial" pitchFamily="34" charset="0"/>
              </a:rPr>
              <a:t>         +  	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e</a:t>
            </a:r>
          </a:p>
        </p:txBody>
      </p:sp>
      <p:pic>
        <p:nvPicPr>
          <p:cNvPr id="6" name="Picture 5" descr="gctareml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568" y="4243005"/>
            <a:ext cx="2277341" cy="15314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25211" y="3463697"/>
            <a:ext cx="4318244" cy="923330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Akin to fitting all SNPs in a linear model where every SNP is assumed to have an effect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886363" y="4839706"/>
            <a:ext cx="4745183" cy="923330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Slight difference when fit as a mixed model: assume that the distribution of effects (</a:t>
            </a:r>
            <a:r>
              <a:rPr lang="en-US" b="1" dirty="0" smtClean="0"/>
              <a:t>u</a:t>
            </a:r>
            <a:r>
              <a:rPr lang="en-US" dirty="0" smtClean="0"/>
              <a:t>) are normal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173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Use GCTA to estimate the SNP heritability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8903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SNP heritability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GCTA has now been used to perform GREML to estimate SNP heritability for thousands of traits</a:t>
            </a:r>
          </a:p>
          <a:p>
            <a:endParaRPr lang="en-US" dirty="0" smtClean="0"/>
          </a:p>
          <a:p>
            <a:r>
              <a:rPr lang="en-US" dirty="0" smtClean="0"/>
              <a:t>Typically SNP h</a:t>
            </a:r>
            <a:r>
              <a:rPr lang="en-US" baseline="30000" dirty="0" smtClean="0"/>
              <a:t>2</a:t>
            </a:r>
            <a:r>
              <a:rPr lang="en-US" dirty="0" smtClean="0"/>
              <a:t> is about 50% of ‘true’ h</a:t>
            </a:r>
            <a:r>
              <a:rPr lang="en-US" baseline="30000" dirty="0" smtClean="0"/>
              <a:t>2</a:t>
            </a:r>
          </a:p>
          <a:p>
            <a:endParaRPr lang="en-US" baseline="30000" dirty="0" smtClean="0"/>
          </a:p>
          <a:p>
            <a:r>
              <a:rPr lang="en-US" dirty="0" smtClean="0"/>
              <a:t>This tells us that the capacity of SNP chips used in general populations to map all genetic effects is good, but limited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6017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SNP heritability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Suppose trait A and trait B both have h</a:t>
            </a:r>
            <a:r>
              <a:rPr lang="en-US" baseline="30000" dirty="0" smtClean="0"/>
              <a:t>2</a:t>
            </a:r>
            <a:r>
              <a:rPr lang="en-US" dirty="0" smtClean="0"/>
              <a:t> = 0.8 estimated from twin studies. We use unrelated individuals to estimate SNP h</a:t>
            </a:r>
            <a:r>
              <a:rPr lang="en-US" baseline="30000" dirty="0" smtClean="0"/>
              <a:t>2</a:t>
            </a:r>
            <a:r>
              <a:rPr lang="en-US" dirty="0" smtClean="0"/>
              <a:t> for each trait in the same population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Trait A has SNP h</a:t>
            </a:r>
            <a:r>
              <a:rPr lang="en-US" baseline="30000" dirty="0" smtClean="0"/>
              <a:t>2</a:t>
            </a:r>
            <a:r>
              <a:rPr lang="en-US" dirty="0" smtClean="0"/>
              <a:t> = 0.4</a:t>
            </a:r>
          </a:p>
          <a:p>
            <a:pPr lvl="1"/>
            <a:r>
              <a:rPr lang="en-US" dirty="0" smtClean="0"/>
              <a:t>Trait B has SNP h</a:t>
            </a:r>
            <a:r>
              <a:rPr lang="en-US" baseline="30000" dirty="0" smtClean="0"/>
              <a:t>2</a:t>
            </a:r>
            <a:r>
              <a:rPr lang="en-US" dirty="0" smtClean="0"/>
              <a:t> = 0.2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How can we interpret this result?</a:t>
            </a:r>
          </a:p>
        </p:txBody>
      </p:sp>
    </p:spTree>
    <p:extLst>
      <p:ext uri="{BB962C8B-B14F-4D97-AF65-F5344CB8AC3E}">
        <p14:creationId xmlns:p14="http://schemas.microsoft.com/office/powerpoint/2010/main" val="320185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control traits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Normally we ascertain cases to be disproportionately represented in our study</a:t>
            </a:r>
          </a:p>
          <a:p>
            <a:endParaRPr lang="en-US" dirty="0" smtClean="0"/>
          </a:p>
          <a:p>
            <a:r>
              <a:rPr lang="en-US" dirty="0" smtClean="0"/>
              <a:t>Can imagine a continuous risk underlying our observed cases or controls</a:t>
            </a:r>
          </a:p>
          <a:p>
            <a:endParaRPr lang="en-US" dirty="0" smtClean="0"/>
          </a:p>
          <a:p>
            <a:r>
              <a:rPr lang="en-US" dirty="0" smtClean="0"/>
              <a:t>Once enough risk factors are present above a certain threshold you get the disease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7" name="Content Placeholder 6" descr="liability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17" r="301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45555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two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GWAS using SNP chips on unrelated individuals</a:t>
            </a:r>
          </a:p>
          <a:p>
            <a:r>
              <a:rPr lang="en-US" dirty="0" smtClean="0"/>
              <a:t>Heritability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Question: Is 500,000 SNPs on a SNP chip enough to capture all the causal variants that underlie heritability?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6476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control traits</a:t>
            </a:r>
            <a:endParaRPr lang="en-US" dirty="0"/>
          </a:p>
        </p:txBody>
      </p:sp>
      <p:pic>
        <p:nvPicPr>
          <p:cNvPr id="6" name="Content Placeholder 5" descr="liabilityeq.gif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8140" b="-38140"/>
          <a:stretch>
            <a:fillRect/>
          </a:stretch>
        </p:blipFill>
        <p:spPr>
          <a:xfrm>
            <a:off x="457200" y="1673353"/>
            <a:ext cx="4038600" cy="1963928"/>
          </a:xfrm>
        </p:spPr>
      </p:pic>
      <p:pic>
        <p:nvPicPr>
          <p:cNvPr id="5" name="Content Placeholder 4" descr="liability.png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17" r="30117"/>
          <a:stretch>
            <a:fillRect/>
          </a:stretch>
        </p:blipFill>
        <p:spPr/>
      </p:pic>
      <p:sp>
        <p:nvSpPr>
          <p:cNvPr id="7" name="TextBox 6"/>
          <p:cNvSpPr txBox="1"/>
          <p:nvPr/>
        </p:nvSpPr>
        <p:spPr>
          <a:xfrm>
            <a:off x="457200" y="3840480"/>
            <a:ext cx="4038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 = prevalence in population</a:t>
            </a:r>
          </a:p>
          <a:p>
            <a:r>
              <a:rPr lang="en-US" dirty="0" smtClean="0"/>
              <a:t>P = proportion cases in sample</a:t>
            </a:r>
          </a:p>
          <a:p>
            <a:r>
              <a:rPr lang="en-US" dirty="0" smtClean="0"/>
              <a:t>Z = height of curve at threshold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6904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Genomic partitioning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536539"/>
            <a:ext cx="8058727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cs typeface="Arial" pitchFamily="34" charset="0"/>
              </a:rPr>
              <a:t>Y       =  	</a:t>
            </a:r>
            <a:r>
              <a:rPr lang="el-GR" sz="1200" dirty="0">
                <a:cs typeface="Arial" pitchFamily="34" charset="0"/>
              </a:rPr>
              <a:t>α </a:t>
            </a:r>
            <a:endParaRPr lang="en-GB" sz="1200" dirty="0">
              <a:cs typeface="Arial" pitchFamily="34" charset="0"/>
            </a:endParaRPr>
          </a:p>
          <a:p>
            <a:endParaRPr lang="en-GB" sz="1200" dirty="0">
              <a:cs typeface="Arial" pitchFamily="34" charset="0"/>
            </a:endParaRPr>
          </a:p>
          <a:p>
            <a:r>
              <a:rPr lang="en-GB" sz="1200" dirty="0">
                <a:cs typeface="Arial" pitchFamily="34" charset="0"/>
              </a:rPr>
              <a:t>         + 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2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2 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3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3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4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4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5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5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6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6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+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7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7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+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8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8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</a:t>
            </a:r>
          </a:p>
          <a:p>
            <a:endParaRPr lang="en-GB" sz="1200" dirty="0">
              <a:solidFill>
                <a:srgbClr val="FF0000"/>
              </a:solidFill>
              <a:cs typeface="Arial" pitchFamily="34" charset="0"/>
            </a:endParaRPr>
          </a:p>
          <a:p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     +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9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9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10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10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11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11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12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12   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+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13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13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15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15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16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16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</a:t>
            </a:r>
          </a:p>
          <a:p>
            <a:endParaRPr lang="en-GB" sz="1200" dirty="0">
              <a:solidFill>
                <a:schemeClr val="tx2"/>
              </a:solidFill>
              <a:cs typeface="Arial" pitchFamily="34" charset="0"/>
            </a:endParaRPr>
          </a:p>
          <a:p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     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17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17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+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18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18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19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19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20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20   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21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21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22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22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23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23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 +  	</a:t>
            </a:r>
            <a:r>
              <a:rPr lang="el-GR" sz="1200" dirty="0">
                <a:solidFill>
                  <a:schemeClr val="tx2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tx2"/>
                </a:solidFill>
                <a:cs typeface="Arial" pitchFamily="34" charset="0"/>
              </a:rPr>
              <a:t>24</a:t>
            </a:r>
            <a:r>
              <a:rPr lang="en-GB" sz="1200" dirty="0">
                <a:solidFill>
                  <a:schemeClr val="tx2"/>
                </a:solidFill>
                <a:cs typeface="Arial" pitchFamily="34" charset="0"/>
              </a:rPr>
              <a:t> </a:t>
            </a:r>
          </a:p>
          <a:p>
            <a:endParaRPr lang="en-GB" sz="1200" dirty="0">
              <a:cs typeface="Arial" pitchFamily="34" charset="0"/>
            </a:endParaRPr>
          </a:p>
          <a:p>
            <a:r>
              <a:rPr lang="en-GB" sz="1200" dirty="0">
                <a:cs typeface="Arial" pitchFamily="34" charset="0"/>
              </a:rPr>
              <a:t>         +  	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1" y="3452153"/>
            <a:ext cx="7832436" cy="369332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Create multiple GRMs, and estimate the variance attributable to each GRM</a:t>
            </a:r>
          </a:p>
        </p:txBody>
      </p:sp>
      <p:pic>
        <p:nvPicPr>
          <p:cNvPr id="6" name="Picture 5" descr="partitio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90" y="4029241"/>
            <a:ext cx="2320636" cy="17141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09636" y="4110182"/>
            <a:ext cx="50800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Examples:</a:t>
            </a:r>
          </a:p>
          <a:p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A partition for each chromosome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Two partitions to compare genic </a:t>
            </a:r>
            <a:r>
              <a:rPr lang="en-US" dirty="0" err="1" smtClean="0"/>
              <a:t>vs</a:t>
            </a:r>
            <a:r>
              <a:rPr lang="en-US" dirty="0" smtClean="0"/>
              <a:t> non-genic SNPs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Divide SNPs into different MAF categories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684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Genome partitioning: polygenic model</a:t>
            </a:r>
            <a:endParaRPr lang="en-US" dirty="0"/>
          </a:p>
        </p:txBody>
      </p:sp>
      <p:pic>
        <p:nvPicPr>
          <p:cNvPr id="4" name="Content Placeholder 3" descr="chromosome partitioning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14" b="1561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7804726" y="1524000"/>
            <a:ext cx="13392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R"/>
            </a:pPr>
            <a:r>
              <a:rPr lang="en-GB" dirty="0">
                <a:cs typeface="Arial" pitchFamily="34" charset="0"/>
              </a:rPr>
              <a:t>H</a:t>
            </a:r>
            <a:r>
              <a:rPr lang="en-GB" dirty="0" smtClean="0">
                <a:cs typeface="Arial" pitchFamily="34" charset="0"/>
              </a:rPr>
              <a:t>eight </a:t>
            </a:r>
          </a:p>
          <a:p>
            <a:pPr marL="342900" indent="-342900">
              <a:buAutoNum type="alphaLcParenR"/>
            </a:pPr>
            <a:r>
              <a:rPr lang="en-GB" dirty="0" smtClean="0">
                <a:cs typeface="Arial" pitchFamily="34" charset="0"/>
              </a:rPr>
              <a:t>BMI</a:t>
            </a:r>
          </a:p>
          <a:p>
            <a:pPr marL="342900" indent="-342900">
              <a:buAutoNum type="alphaLcParenR"/>
            </a:pPr>
            <a:r>
              <a:rPr lang="en-GB" dirty="0" err="1" smtClean="0">
                <a:cs typeface="Arial" pitchFamily="34" charset="0"/>
              </a:rPr>
              <a:t>vWF</a:t>
            </a:r>
            <a:endParaRPr lang="en-GB" dirty="0">
              <a:cs typeface="Arial" pitchFamily="34" charset="0"/>
            </a:endParaRPr>
          </a:p>
          <a:p>
            <a:pPr marL="342900" indent="-342900">
              <a:buAutoNum type="alphaLcParenR"/>
            </a:pPr>
            <a:r>
              <a:rPr lang="en-GB" dirty="0" err="1" smtClean="0">
                <a:cs typeface="Arial" pitchFamily="34" charset="0"/>
              </a:rPr>
              <a:t>QTi</a:t>
            </a:r>
            <a:endParaRPr lang="en-GB" dirty="0">
              <a:cs typeface="Arial" pitchFamily="34" charset="0"/>
            </a:endParaRP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66735" y="5756059"/>
            <a:ext cx="12513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Yang et al 2012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33033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Genetic correlations – bivariate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39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Y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   =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α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 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 +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2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2 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3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3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4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4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5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5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+  	</a:t>
            </a:r>
            <a:r>
              <a:rPr lang="el-GR" sz="1200" dirty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6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6</a:t>
            </a:r>
            <a:r>
              <a:rPr lang="en-GB" sz="1200" dirty="0">
                <a:solidFill>
                  <a:srgbClr val="FF0000"/>
                </a:solidFill>
                <a:cs typeface="Arial" pitchFamily="34" charset="0"/>
              </a:rPr>
              <a:t>    + 	...   +    e</a:t>
            </a:r>
            <a:r>
              <a:rPr lang="en-GB" sz="1200" baseline="-25000" dirty="0">
                <a:solidFill>
                  <a:srgbClr val="FF0000"/>
                </a:solidFill>
                <a:cs typeface="Arial" pitchFamily="34" charset="0"/>
              </a:rPr>
              <a:t>1</a:t>
            </a:r>
          </a:p>
          <a:p>
            <a:endParaRPr lang="en-GB" sz="1200" dirty="0">
              <a:cs typeface="Arial" pitchFamily="34" charset="0"/>
            </a:endParaRPr>
          </a:p>
          <a:p>
            <a:pPr marL="0" indent="0">
              <a:buNone/>
            </a:pP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Y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2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      =  	</a:t>
            </a:r>
            <a:r>
              <a:rPr lang="el-GR" sz="1200" dirty="0">
                <a:solidFill>
                  <a:schemeClr val="accent1"/>
                </a:solidFill>
                <a:cs typeface="Arial" pitchFamily="34" charset="0"/>
              </a:rPr>
              <a:t>α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2</a:t>
            </a:r>
            <a:r>
              <a:rPr lang="el-GR" sz="12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    + </a:t>
            </a:r>
            <a:r>
              <a:rPr lang="en-GB" sz="1200" dirty="0" smtClean="0">
                <a:solidFill>
                  <a:schemeClr val="accent1"/>
                </a:solidFill>
                <a:cs typeface="Arial" pitchFamily="34" charset="0"/>
              </a:rPr>
              <a:t>	</a:t>
            </a:r>
            <a:r>
              <a:rPr lang="el-GR" sz="1200" dirty="0" smtClean="0">
                <a:solidFill>
                  <a:schemeClr val="accent1"/>
                </a:solidFill>
                <a:cs typeface="Arial" pitchFamily="34" charset="0"/>
              </a:rPr>
              <a:t>λ</a:t>
            </a:r>
            <a:r>
              <a:rPr lang="en-GB" sz="1200" baseline="-25000" dirty="0" smtClean="0">
                <a:solidFill>
                  <a:schemeClr val="accent1"/>
                </a:solidFill>
                <a:cs typeface="Arial" pitchFamily="34" charset="0"/>
              </a:rPr>
              <a:t>1</a:t>
            </a:r>
            <a:r>
              <a:rPr lang="en-GB" sz="1200" dirty="0" smtClean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X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1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  + </a:t>
            </a:r>
            <a:r>
              <a:rPr lang="en-GB" sz="1200" dirty="0" smtClean="0">
                <a:solidFill>
                  <a:schemeClr val="accent1"/>
                </a:solidFill>
                <a:cs typeface="Arial" pitchFamily="34" charset="0"/>
              </a:rPr>
              <a:t> 	</a:t>
            </a:r>
            <a:r>
              <a:rPr lang="el-GR" sz="1200" dirty="0" smtClean="0">
                <a:solidFill>
                  <a:schemeClr val="accent1"/>
                </a:solidFill>
                <a:cs typeface="Arial" pitchFamily="34" charset="0"/>
              </a:rPr>
              <a:t>λ 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2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2 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 +  </a:t>
            </a:r>
            <a:r>
              <a:rPr lang="en-GB" sz="1200" dirty="0" smtClean="0">
                <a:solidFill>
                  <a:schemeClr val="accent1"/>
                </a:solidFill>
                <a:cs typeface="Arial" pitchFamily="34" charset="0"/>
              </a:rPr>
              <a:t>	</a:t>
            </a:r>
            <a:r>
              <a:rPr lang="el-GR" sz="1200" dirty="0" smtClean="0">
                <a:solidFill>
                  <a:schemeClr val="accent1"/>
                </a:solidFill>
                <a:cs typeface="Arial" pitchFamily="34" charset="0"/>
              </a:rPr>
              <a:t>λ 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3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3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   +  	</a:t>
            </a:r>
            <a:r>
              <a:rPr lang="el-GR" sz="1200" dirty="0" smtClean="0">
                <a:solidFill>
                  <a:schemeClr val="accent1"/>
                </a:solidFill>
                <a:cs typeface="Arial" pitchFamily="34" charset="0"/>
              </a:rPr>
              <a:t>λ 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4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4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  +  </a:t>
            </a:r>
            <a:r>
              <a:rPr lang="en-GB" sz="1200" dirty="0" smtClean="0">
                <a:solidFill>
                  <a:schemeClr val="accent1"/>
                </a:solidFill>
                <a:cs typeface="Arial" pitchFamily="34" charset="0"/>
              </a:rPr>
              <a:t>	</a:t>
            </a:r>
            <a:r>
              <a:rPr lang="el-GR" sz="1200" dirty="0" smtClean="0">
                <a:solidFill>
                  <a:schemeClr val="accent1"/>
                </a:solidFill>
                <a:cs typeface="Arial" pitchFamily="34" charset="0"/>
              </a:rPr>
              <a:t>λ 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5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5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  + </a:t>
            </a:r>
            <a:r>
              <a:rPr lang="en-GB" sz="1200" dirty="0" smtClean="0">
                <a:solidFill>
                  <a:schemeClr val="accent1"/>
                </a:solidFill>
                <a:cs typeface="Arial" pitchFamily="34" charset="0"/>
              </a:rPr>
              <a:t>	</a:t>
            </a:r>
            <a:r>
              <a:rPr lang="el-GR" sz="1200" dirty="0" smtClean="0">
                <a:solidFill>
                  <a:schemeClr val="accent1"/>
                </a:solidFill>
                <a:cs typeface="Arial" pitchFamily="34" charset="0"/>
              </a:rPr>
              <a:t>λ 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6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X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6</a:t>
            </a:r>
            <a:r>
              <a:rPr lang="en-GB" sz="1200" dirty="0">
                <a:solidFill>
                  <a:schemeClr val="accent1"/>
                </a:solidFill>
                <a:cs typeface="Arial" pitchFamily="34" charset="0"/>
              </a:rPr>
              <a:t>    + 	...   +    e</a:t>
            </a:r>
            <a:r>
              <a:rPr lang="en-GB" sz="1200" baseline="-25000" dirty="0">
                <a:solidFill>
                  <a:schemeClr val="accent1"/>
                </a:solidFill>
                <a:cs typeface="Arial" pitchFamily="34" charset="0"/>
              </a:rPr>
              <a:t>2</a:t>
            </a:r>
          </a:p>
          <a:p>
            <a:endParaRPr lang="en-GB" sz="1200" dirty="0"/>
          </a:p>
          <a:p>
            <a:pPr marL="0" indent="0">
              <a:buNone/>
            </a:pPr>
            <a:endParaRPr lang="en-GB" baseline="-25000" dirty="0"/>
          </a:p>
          <a:p>
            <a:pPr marL="0" indent="0">
              <a:buNone/>
            </a:pPr>
            <a:endParaRPr lang="en-US" sz="12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57200" y="4371110"/>
            <a:ext cx="8300720" cy="1477328"/>
          </a:xfrm>
          <a:prstGeom prst="rect">
            <a:avLst/>
          </a:prstGeom>
          <a:solidFill>
            <a:srgbClr val="FF660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smtClean="0"/>
              <a:t>Interpretation:</a:t>
            </a:r>
          </a:p>
          <a:p>
            <a:r>
              <a:rPr lang="en-GB" dirty="0" smtClean="0"/>
              <a:t>Proportion of h</a:t>
            </a:r>
            <a:r>
              <a:rPr lang="en-GB" baseline="30000" dirty="0" smtClean="0"/>
              <a:t>2</a:t>
            </a:r>
            <a:r>
              <a:rPr lang="en-GB" dirty="0" smtClean="0"/>
              <a:t> that can be explained in trait 1 if perfect knowledge of all SNPs influencing trait 2. And vice versa</a:t>
            </a:r>
          </a:p>
          <a:p>
            <a:pPr marL="457200" indent="-457200">
              <a:buAutoNum type="alphaLcParenR"/>
            </a:pPr>
            <a:r>
              <a:rPr lang="en-GB" dirty="0" smtClean="0"/>
              <a:t>Is there </a:t>
            </a:r>
            <a:r>
              <a:rPr lang="en-GB" dirty="0" err="1" smtClean="0"/>
              <a:t>pleiotropy</a:t>
            </a:r>
            <a:r>
              <a:rPr lang="en-GB" dirty="0" smtClean="0"/>
              <a:t> between two traits?</a:t>
            </a:r>
          </a:p>
          <a:p>
            <a:pPr marL="457200" indent="-457200">
              <a:buAutoNum type="alphaLcParenR"/>
            </a:pPr>
            <a:r>
              <a:rPr lang="en-GB" dirty="0" smtClean="0"/>
              <a:t>Better understand relationship between sub phenotypes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2447640"/>
            <a:ext cx="81326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Question: To what extent are the SNPs that influence trait 1 the same that influence trait 2 in terms of concordance of magnitude and direction of effect sizes? </a:t>
            </a:r>
          </a:p>
          <a:p>
            <a:endParaRPr lang="en-US" sz="1400" dirty="0"/>
          </a:p>
          <a:p>
            <a:r>
              <a:rPr lang="en-GB" sz="1400" dirty="0" err="1" smtClean="0"/>
              <a:t>cor</a:t>
            </a:r>
            <a:r>
              <a:rPr lang="en-GB" sz="1400" dirty="0" smtClean="0"/>
              <a:t>(</a:t>
            </a:r>
            <a:r>
              <a:rPr lang="el-GR" sz="1400" dirty="0" smtClean="0">
                <a:solidFill>
                  <a:srgbClr val="FF0000"/>
                </a:solidFill>
                <a:cs typeface="Arial" pitchFamily="34" charset="0"/>
              </a:rPr>
              <a:t>β</a:t>
            </a:r>
            <a:r>
              <a:rPr lang="en-GB" sz="1400" dirty="0" smtClean="0">
                <a:solidFill>
                  <a:srgbClr val="FF0000"/>
                </a:solidFill>
                <a:cs typeface="Arial" pitchFamily="34" charset="0"/>
              </a:rPr>
              <a:t>,</a:t>
            </a:r>
            <a:r>
              <a:rPr lang="el-GR" sz="1400" dirty="0" smtClean="0">
                <a:solidFill>
                  <a:schemeClr val="accent1"/>
                </a:solidFill>
                <a:cs typeface="Arial" pitchFamily="34" charset="0"/>
              </a:rPr>
              <a:t> λ</a:t>
            </a:r>
            <a:r>
              <a:rPr lang="en-GB" sz="1400" dirty="0" smtClean="0"/>
              <a:t>) = </a:t>
            </a:r>
            <a:r>
              <a:rPr lang="en-GB" sz="1400" dirty="0" err="1" smtClean="0"/>
              <a:t>r</a:t>
            </a:r>
            <a:r>
              <a:rPr lang="en-GB" sz="1400" baseline="-25000" dirty="0" err="1" smtClean="0"/>
              <a:t>g</a:t>
            </a:r>
            <a:r>
              <a:rPr lang="en-GB" sz="1400" dirty="0" smtClean="0"/>
              <a:t>,  where values can range from -1 to 1.</a:t>
            </a:r>
          </a:p>
          <a:p>
            <a:endParaRPr lang="en-GB" sz="1400" dirty="0" smtClean="0"/>
          </a:p>
          <a:p>
            <a:r>
              <a:rPr lang="en-US" sz="1400" dirty="0" smtClean="0"/>
              <a:t>Use </a:t>
            </a:r>
            <a:r>
              <a:rPr lang="en-US" sz="1400" dirty="0" err="1" smtClean="0"/>
              <a:t>generalised</a:t>
            </a:r>
            <a:r>
              <a:rPr lang="en-US" sz="1400" dirty="0" smtClean="0"/>
              <a:t> REML implementation which analyses two traits jointly, estimating </a:t>
            </a:r>
            <a:r>
              <a:rPr lang="el-GR" sz="1400" dirty="0" smtClean="0"/>
              <a:t>σ</a:t>
            </a:r>
            <a:r>
              <a:rPr lang="en-GB" sz="1400" baseline="30000" dirty="0" smtClean="0"/>
              <a:t>2</a:t>
            </a:r>
            <a:r>
              <a:rPr lang="en-GB" sz="1400" baseline="-25000" dirty="0" smtClean="0"/>
              <a:t>g1</a:t>
            </a:r>
            <a:r>
              <a:rPr lang="en-GB" sz="1400" baseline="30000" dirty="0" smtClean="0"/>
              <a:t> </a:t>
            </a:r>
            <a:r>
              <a:rPr lang="en-GB" sz="1400" dirty="0" smtClean="0"/>
              <a:t>and </a:t>
            </a:r>
            <a:r>
              <a:rPr lang="el-GR" sz="1400" dirty="0" smtClean="0"/>
              <a:t>σ</a:t>
            </a:r>
            <a:r>
              <a:rPr lang="en-GB" sz="1400" baseline="30000" dirty="0" smtClean="0"/>
              <a:t>2</a:t>
            </a:r>
            <a:r>
              <a:rPr lang="en-GB" sz="1400" baseline="-25000" dirty="0" smtClean="0"/>
              <a:t>g2</a:t>
            </a:r>
            <a:r>
              <a:rPr lang="en-GB" sz="1400" baseline="30000" dirty="0" smtClean="0"/>
              <a:t> </a:t>
            </a:r>
            <a:r>
              <a:rPr lang="en-GB" sz="1400" dirty="0" smtClean="0"/>
              <a:t>and also </a:t>
            </a:r>
            <a:r>
              <a:rPr lang="en-GB" sz="1400" dirty="0" err="1" smtClean="0"/>
              <a:t>r</a:t>
            </a:r>
            <a:r>
              <a:rPr lang="en-GB" sz="1400" baseline="-25000" dirty="0" err="1" smtClean="0"/>
              <a:t>g</a:t>
            </a:r>
            <a:r>
              <a:rPr lang="en-GB" sz="1400" dirty="0" smtClean="0"/>
              <a:t>.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68351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Interpretation</a:t>
            </a:r>
            <a:endParaRPr lang="en-US" dirty="0"/>
          </a:p>
        </p:txBody>
      </p:sp>
      <p:pic>
        <p:nvPicPr>
          <p:cNvPr id="4" name="Content Placeholder 3" descr="ses education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55" b="146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88779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mixed models for GWAS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One way to control for population structure is to perform a GWAS where for each SNP you estimate its effect while adjusting for all other SNPs</a:t>
            </a:r>
          </a:p>
          <a:p>
            <a:endParaRPr lang="en-US" dirty="0"/>
          </a:p>
          <a:p>
            <a:r>
              <a:rPr lang="en-US" dirty="0" smtClean="0"/>
              <a:t>There now exist many fast implementations for this</a:t>
            </a:r>
          </a:p>
          <a:p>
            <a:pPr lvl="1"/>
            <a:r>
              <a:rPr lang="en-US" dirty="0" err="1" smtClean="0"/>
              <a:t>FaSTLMM</a:t>
            </a:r>
            <a:endParaRPr lang="en-US" dirty="0" smtClean="0"/>
          </a:p>
          <a:p>
            <a:pPr lvl="1"/>
            <a:r>
              <a:rPr lang="en-US" dirty="0" err="1" smtClean="0"/>
              <a:t>GenABEL</a:t>
            </a:r>
            <a:endParaRPr lang="en-US" dirty="0" smtClean="0"/>
          </a:p>
          <a:p>
            <a:pPr lvl="1"/>
            <a:r>
              <a:rPr lang="en-US" dirty="0" smtClean="0"/>
              <a:t>GEMMA</a:t>
            </a:r>
          </a:p>
          <a:p>
            <a:pPr lvl="1"/>
            <a:r>
              <a:rPr lang="en-US" dirty="0" smtClean="0"/>
              <a:t>EMMAX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437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LD score regression</a:t>
            </a:r>
            <a:endParaRPr lang="en-US" dirty="0"/>
          </a:p>
        </p:txBody>
      </p:sp>
      <p:pic>
        <p:nvPicPr>
          <p:cNvPr id="6" name="Content Placeholder 4" descr="tag snps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789" b="-37789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Imagine every SNP has a random effect</a:t>
            </a:r>
          </a:p>
          <a:p>
            <a:r>
              <a:rPr lang="en-US" dirty="0" smtClean="0"/>
              <a:t>In GWAS, a SNP with high LD would have larger effects because they would be the combined influence of their own effect and those that are correlated with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9722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LD score regression</a:t>
            </a:r>
            <a:endParaRPr lang="en-US" dirty="0"/>
          </a:p>
        </p:txBody>
      </p:sp>
      <p:pic>
        <p:nvPicPr>
          <p:cNvPr id="5" name="Content Placeholder 4" descr="ng.3211-F2.jp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3" b="163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Plot ‘LD score’ (average R</a:t>
            </a:r>
            <a:r>
              <a:rPr lang="en-US" baseline="30000" dirty="0" smtClean="0"/>
              <a:t>2</a:t>
            </a:r>
            <a:r>
              <a:rPr lang="en-US" dirty="0" smtClean="0"/>
              <a:t>) </a:t>
            </a:r>
            <a:r>
              <a:rPr lang="en-US" dirty="0" err="1" smtClean="0"/>
              <a:t>vs</a:t>
            </a:r>
            <a:r>
              <a:rPr lang="en-US" dirty="0" smtClean="0"/>
              <a:t> GWAS test statistic</a:t>
            </a:r>
          </a:p>
          <a:p>
            <a:r>
              <a:rPr lang="en-US" dirty="0" smtClean="0"/>
              <a:t>Slope = SNP heritability</a:t>
            </a:r>
          </a:p>
          <a:p>
            <a:r>
              <a:rPr lang="en-US" dirty="0" smtClean="0"/>
              <a:t>Intercept = population stratification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8664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4382263"/>
              </p:ext>
            </p:extLst>
          </p:nvPr>
        </p:nvGraphicFramePr>
        <p:xfrm>
          <a:off x="685800" y="386080"/>
          <a:ext cx="7772400" cy="5346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3100"/>
                <a:gridCol w="1943100"/>
                <a:gridCol w="1943100"/>
                <a:gridCol w="1943100"/>
              </a:tblGrid>
              <a:tr h="467836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GREML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LD Score regression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AVENGEME</a:t>
                      </a:r>
                      <a:endParaRPr lang="en-US" sz="1200" dirty="0"/>
                    </a:p>
                  </a:txBody>
                  <a:tcPr/>
                </a:tc>
              </a:tr>
              <a:tr h="668338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Data required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Individual level genetic and phenotypic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en-US" sz="1200" dirty="0" smtClean="0"/>
                        <a:t>data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GWAS summary statistics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GWAS summary statistics with</a:t>
                      </a:r>
                      <a:r>
                        <a:rPr lang="en-US" sz="1200" baseline="0" dirty="0" smtClean="0"/>
                        <a:t> replication</a:t>
                      </a:r>
                      <a:endParaRPr lang="en-US" sz="1200" dirty="0"/>
                    </a:p>
                  </a:txBody>
                  <a:tcPr/>
                </a:tc>
              </a:tr>
              <a:tr h="46783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Statistical efficiency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High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Low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High</a:t>
                      </a:r>
                      <a:endParaRPr lang="en-US" sz="1200" dirty="0"/>
                    </a:p>
                  </a:txBody>
                  <a:tcPr/>
                </a:tc>
              </a:tr>
              <a:tr h="46783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Bivariate</a:t>
                      </a:r>
                      <a:r>
                        <a:rPr lang="en-US" sz="1200" baseline="0" dirty="0" smtClean="0"/>
                        <a:t> analysis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/>
                </a:tc>
              </a:tr>
              <a:tr h="46783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Confounding estimation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No</a:t>
                      </a:r>
                      <a:endParaRPr lang="en-US" sz="1200" dirty="0"/>
                    </a:p>
                  </a:txBody>
                  <a:tcPr/>
                </a:tc>
              </a:tr>
              <a:tr h="668338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Estimates of number of causal variants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Yes</a:t>
                      </a:r>
                      <a:endParaRPr lang="en-US" sz="1200" dirty="0"/>
                    </a:p>
                  </a:txBody>
                  <a:tcPr/>
                </a:tc>
              </a:tr>
              <a:tr h="10693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Software available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Yes</a:t>
                      </a:r>
                      <a:r>
                        <a:rPr lang="en-US" sz="1200" baseline="0" dirty="0" smtClean="0"/>
                        <a:t> – GCTA and LDAK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Python scripts and</a:t>
                      </a:r>
                      <a:r>
                        <a:rPr lang="en-US" sz="1200" baseline="0" dirty="0" smtClean="0"/>
                        <a:t> also online platform (LD Hub)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Kind of. R scripts to do calculations but you need to do</a:t>
                      </a:r>
                      <a:r>
                        <a:rPr lang="en-US" sz="1200" baseline="0" dirty="0" smtClean="0"/>
                        <a:t> a few steps first</a:t>
                      </a:r>
                      <a:endParaRPr lang="en-US" sz="1200" dirty="0"/>
                    </a:p>
                  </a:txBody>
                  <a:tcPr/>
                </a:tc>
              </a:tr>
              <a:tr h="1069340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Reliability</a:t>
                      </a:r>
                      <a:r>
                        <a:rPr lang="en-US" sz="1200" baseline="0" dirty="0" smtClean="0"/>
                        <a:t> of inferences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Biases</a:t>
                      </a:r>
                      <a:r>
                        <a:rPr lang="en-US" sz="1200" baseline="0" dirty="0" smtClean="0"/>
                        <a:t> exist and are</a:t>
                      </a:r>
                      <a:r>
                        <a:rPr lang="en-US" sz="1200" dirty="0" smtClean="0"/>
                        <a:t> somewhat understood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Largely unexplored so far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Largely</a:t>
                      </a:r>
                      <a:r>
                        <a:rPr lang="en-US" sz="1200" baseline="0" dirty="0" smtClean="0"/>
                        <a:t> unexplored so far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89955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2480" y="2661920"/>
            <a:ext cx="7518400" cy="120032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Alternatively…</a:t>
            </a:r>
          </a:p>
          <a:p>
            <a:endParaRPr lang="en-US" dirty="0"/>
          </a:p>
          <a:p>
            <a:r>
              <a:rPr lang="en-US" dirty="0" smtClean="0"/>
              <a:t>We can also learn about heritability based on how well we can predict a trait based on the results from a GWAS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873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Above and below the threshold</a:t>
            </a:r>
            <a:endParaRPr lang="en-US" dirty="0"/>
          </a:p>
        </p:txBody>
      </p:sp>
      <p:pic>
        <p:nvPicPr>
          <p:cNvPr id="4" name="Content Placeholder 3" descr="manhattan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640047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AVENGEME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Create an allele score based on GWAS results</a:t>
            </a:r>
          </a:p>
          <a:p>
            <a:r>
              <a:rPr lang="en-US" dirty="0" smtClean="0"/>
              <a:t>Calculate the prediction accuracy of the allele score in an independent sample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SNP h2 can be inferred depending on:</a:t>
            </a:r>
          </a:p>
          <a:p>
            <a:pPr lvl="1"/>
            <a:r>
              <a:rPr lang="en-US" dirty="0" smtClean="0"/>
              <a:t>Training sample size</a:t>
            </a:r>
          </a:p>
          <a:p>
            <a:pPr lvl="1"/>
            <a:r>
              <a:rPr lang="en-US" dirty="0" smtClean="0"/>
              <a:t>Testing sample size</a:t>
            </a:r>
          </a:p>
          <a:p>
            <a:pPr lvl="1"/>
            <a:r>
              <a:rPr lang="en-US" dirty="0" smtClean="0"/>
              <a:t>Correlation between PRS and test trait</a:t>
            </a:r>
          </a:p>
          <a:p>
            <a:pPr lvl="1"/>
            <a:r>
              <a:rPr lang="en-US" dirty="0" smtClean="0"/>
              <a:t>Threshold used to calculate PRS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820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47800"/>
            <a:ext cx="3810000" cy="4114800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Useful reviews: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Introduction </a:t>
            </a:r>
            <a:r>
              <a:rPr lang="en-US" b="1" dirty="0"/>
              <a:t>to Quantitative Genetics</a:t>
            </a:r>
            <a:r>
              <a:rPr lang="en-US" dirty="0"/>
              <a:t>. Falconer D.S., Mackay T.F.C. Longman; Harlow, UK: 1996.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Heritability in the genomics era—concepts and misconceptions</a:t>
            </a:r>
            <a:r>
              <a:rPr lang="en-US" dirty="0"/>
              <a:t>. </a:t>
            </a:r>
            <a:r>
              <a:rPr lang="en-US" dirty="0" err="1"/>
              <a:t>Visscher</a:t>
            </a:r>
            <a:r>
              <a:rPr lang="en-US" dirty="0"/>
              <a:t> P.M., Hill W.G., Wray N.R. Nat. Rev. Genet. 2008;9:255–266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Relatedness in the post-genomic era: is it still useful?</a:t>
            </a:r>
            <a:r>
              <a:rPr lang="en-US" dirty="0"/>
              <a:t> Doug Speed &amp; David J. Balding. Nature Reviews Genetics 16, 33–44 (2015)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The heritability of human disease: estimation, uses and abuses</a:t>
            </a:r>
            <a:r>
              <a:rPr lang="en-US" dirty="0"/>
              <a:t>. </a:t>
            </a:r>
            <a:r>
              <a:rPr lang="en-US" dirty="0" err="1"/>
              <a:t>Tenesa</a:t>
            </a:r>
            <a:r>
              <a:rPr lang="en-US" dirty="0"/>
              <a:t> A1, Haley CS. Nat Rev Genet. 2013 Feb;14(2):139-49.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Reconciling the analysis of IBD and IBS in complex trait studies</a:t>
            </a:r>
            <a:r>
              <a:rPr lang="en-US" dirty="0"/>
              <a:t>. Powell J.E., </a:t>
            </a:r>
            <a:r>
              <a:rPr lang="en-US" dirty="0" err="1"/>
              <a:t>Visscher</a:t>
            </a:r>
            <a:r>
              <a:rPr lang="en-US" dirty="0"/>
              <a:t> P.M., Goddard M.E. Nat. Rev. Genet. 2010;11:800–805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Finding the missing heritability of complex diseases.</a:t>
            </a:r>
            <a:r>
              <a:rPr lang="en-US" dirty="0"/>
              <a:t> </a:t>
            </a:r>
            <a:r>
              <a:rPr lang="en-US" dirty="0" err="1"/>
              <a:t>Manolio</a:t>
            </a:r>
            <a:r>
              <a:rPr lang="en-US" dirty="0"/>
              <a:t> T.A., Collins F.S., Cox N.J., Goldstein D.B., </a:t>
            </a:r>
            <a:r>
              <a:rPr lang="en-US" dirty="0" err="1"/>
              <a:t>Hindorff</a:t>
            </a:r>
            <a:r>
              <a:rPr lang="en-US" dirty="0"/>
              <a:t> L.A., Hunter D.J., McCarthy M.I., Ramos E.M., </a:t>
            </a:r>
            <a:r>
              <a:rPr lang="en-US" dirty="0" err="1"/>
              <a:t>Cardon</a:t>
            </a:r>
            <a:r>
              <a:rPr lang="en-US" dirty="0"/>
              <a:t> L.R., </a:t>
            </a:r>
            <a:r>
              <a:rPr lang="en-US" dirty="0" err="1"/>
              <a:t>Chakravarti</a:t>
            </a:r>
            <a:r>
              <a:rPr lang="en-US" dirty="0"/>
              <a:t> A. Nature. 2009;461:747–753.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Heritability of threshold characters</a:t>
            </a:r>
            <a:r>
              <a:rPr lang="en-US" dirty="0"/>
              <a:t>. </a:t>
            </a:r>
            <a:r>
              <a:rPr lang="en-US" dirty="0" err="1"/>
              <a:t>Dempster</a:t>
            </a:r>
            <a:r>
              <a:rPr lang="en-US" dirty="0"/>
              <a:t> E.R., Lerner I.M. Genetics. 1950;35:212–236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3810000" cy="4709160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Primary research papers: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</a:t>
            </a:r>
            <a:r>
              <a:rPr lang="en-US" b="1" dirty="0"/>
              <a:t>of the genetic architecture underlying BMI and height with the use of 20,240 sibling pairs</a:t>
            </a:r>
            <a:r>
              <a:rPr lang="en-US" dirty="0"/>
              <a:t>. Hemani G et al. Am J Hum Genet. 2013 Nov 7;93(5):865-75.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Common SNPs explain a large proportion of the heritability for human height</a:t>
            </a:r>
            <a:r>
              <a:rPr lang="en-US" dirty="0"/>
              <a:t>. Yang J., Benyamin B., </a:t>
            </a:r>
            <a:r>
              <a:rPr lang="en-US" dirty="0" err="1"/>
              <a:t>McEvoy</a:t>
            </a:r>
            <a:r>
              <a:rPr lang="en-US" dirty="0"/>
              <a:t> B.P., Gordon S., </a:t>
            </a:r>
            <a:r>
              <a:rPr lang="en-US" dirty="0" err="1"/>
              <a:t>Henders</a:t>
            </a:r>
            <a:r>
              <a:rPr lang="en-US" dirty="0"/>
              <a:t> A.K., </a:t>
            </a:r>
            <a:r>
              <a:rPr lang="en-US" dirty="0" err="1"/>
              <a:t>Nyholt</a:t>
            </a:r>
            <a:r>
              <a:rPr lang="en-US" dirty="0"/>
              <a:t> D.R., Madden P.A., Heath A.C., Martin N.G., Montgomery G.W. Nat. Genet. 2010;42:565–569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Genome-partitioning of genetic variation for complex traits using common </a:t>
            </a:r>
            <a:r>
              <a:rPr lang="en-US" b="1" dirty="0" smtClean="0"/>
              <a:t>SNPs.</a:t>
            </a:r>
            <a:r>
              <a:rPr lang="en-US" dirty="0" smtClean="0"/>
              <a:t> Yang </a:t>
            </a:r>
            <a:r>
              <a:rPr lang="en-US" dirty="0"/>
              <a:t>J, </a:t>
            </a:r>
            <a:r>
              <a:rPr lang="en-US" dirty="0" err="1"/>
              <a:t>Manolio</a:t>
            </a:r>
            <a:r>
              <a:rPr lang="en-US" dirty="0"/>
              <a:t> TA, Pasquale LR, et </a:t>
            </a:r>
            <a:r>
              <a:rPr lang="en-US" dirty="0" smtClean="0"/>
              <a:t>al. </a:t>
            </a:r>
            <a:r>
              <a:rPr lang="en-US" dirty="0"/>
              <a:t>Nature genetics. 2011;43(6):519-525. doi:10.1038/ng.823.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Improved heritability estimation from genome-wide SNPs</a:t>
            </a:r>
            <a:r>
              <a:rPr lang="en-US" dirty="0"/>
              <a:t>. Speed D, Hemani G, Johnson MR, Balding DJ. Am J Hum Genet. 2012 Dec 7;91(6):1011-21.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Estimating Missing Heritability for Disease from Genome-wide Association Studies.</a:t>
            </a:r>
            <a:r>
              <a:rPr lang="en-US" dirty="0"/>
              <a:t> Lee SH, Wray NR, Goddard ME, </a:t>
            </a:r>
            <a:r>
              <a:rPr lang="en-US" dirty="0" err="1"/>
              <a:t>Visscher</a:t>
            </a:r>
            <a:r>
              <a:rPr lang="en-US" dirty="0"/>
              <a:t> PM. American Journal of Human Genetics. 2011;88(3):294-305. doi:10.1016/j.ajhg.2011.02.002.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Estimation of </a:t>
            </a:r>
            <a:r>
              <a:rPr lang="en-US" b="1" dirty="0" err="1"/>
              <a:t>pleiotropy</a:t>
            </a:r>
            <a:r>
              <a:rPr lang="en-US" b="1" dirty="0"/>
              <a:t> between complex diseases using single-nucleotide polymorphism-derived genomic relationships and restricted maximum likelihood.</a:t>
            </a:r>
            <a:r>
              <a:rPr lang="en-US" dirty="0"/>
              <a:t> Lee SH, Yang J, Goddard ME, </a:t>
            </a:r>
            <a:r>
              <a:rPr lang="en-US" dirty="0" err="1"/>
              <a:t>Visscher</a:t>
            </a:r>
            <a:r>
              <a:rPr lang="en-US" dirty="0"/>
              <a:t> PM, Wray NR. Bioinformatics. 2012;28(19):2540-2542. doi:10.1093/bioinformatics/bts474.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LD Score regression distinguishes confounding from </a:t>
            </a:r>
            <a:r>
              <a:rPr lang="en-US" b="1" dirty="0" err="1"/>
              <a:t>polygenicity</a:t>
            </a:r>
            <a:r>
              <a:rPr lang="en-US" b="1" dirty="0"/>
              <a:t> in genome-wide association </a:t>
            </a:r>
            <a:r>
              <a:rPr lang="en-US" b="1" dirty="0" smtClean="0"/>
              <a:t>studies. </a:t>
            </a:r>
            <a:r>
              <a:rPr lang="en-US" dirty="0" err="1" smtClean="0"/>
              <a:t>Bulik</a:t>
            </a:r>
            <a:r>
              <a:rPr lang="en-US" dirty="0" smtClean="0"/>
              <a:t>-Sullivan et al. Nature Genetics. 2015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A Fast Method that Uses Polygenic Scores to Estimate the Variance Explained by Genome-wide Marker Panels and the Proportion of Variants Affecting a Trait. </a:t>
            </a:r>
            <a:r>
              <a:rPr lang="en-US" dirty="0"/>
              <a:t>Luigi </a:t>
            </a:r>
            <a:r>
              <a:rPr lang="en-US" dirty="0" err="1"/>
              <a:t>Palla</a:t>
            </a:r>
            <a:r>
              <a:rPr lang="en-US" dirty="0"/>
              <a:t> and Frank </a:t>
            </a:r>
            <a:r>
              <a:rPr lang="en-US" dirty="0" err="1"/>
              <a:t>Dudbridge</a:t>
            </a:r>
            <a:r>
              <a:rPr lang="en-US" dirty="0"/>
              <a:t>. AJHG. 2015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22905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Missing heritability</a:t>
            </a:r>
            <a:endParaRPr lang="en-US" dirty="0"/>
          </a:p>
        </p:txBody>
      </p:sp>
      <p:pic>
        <p:nvPicPr>
          <p:cNvPr id="4" name="Content Placeholder 3" descr="h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898" b="-398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55671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is GWAS going?</a:t>
            </a:r>
            <a:endParaRPr lang="en-US" dirty="0"/>
          </a:p>
        </p:txBody>
      </p:sp>
      <p:pic>
        <p:nvPicPr>
          <p:cNvPr id="5" name="Content Placeholder 4" descr="manhattan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38" r="16538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How much variance does our significant SNP explain?</a:t>
            </a:r>
          </a:p>
          <a:p>
            <a:pPr lvl="2"/>
            <a:r>
              <a:rPr lang="en-US" dirty="0" smtClean="0"/>
              <a:t>V</a:t>
            </a:r>
            <a:r>
              <a:rPr lang="en-US" baseline="-25000" dirty="0" smtClean="0"/>
              <a:t>A</a:t>
            </a:r>
            <a:r>
              <a:rPr lang="en-US" dirty="0" smtClean="0"/>
              <a:t>/V</a:t>
            </a:r>
            <a:r>
              <a:rPr lang="en-US" baseline="-25000" dirty="0"/>
              <a:t>P</a:t>
            </a:r>
            <a:r>
              <a:rPr lang="en-US" baseline="-25000" dirty="0" smtClean="0"/>
              <a:t> </a:t>
            </a:r>
            <a:r>
              <a:rPr lang="en-US" dirty="0" smtClean="0"/>
              <a:t>= 2a</a:t>
            </a:r>
            <a:r>
              <a:rPr lang="en-US" baseline="30000" dirty="0" smtClean="0"/>
              <a:t>2</a:t>
            </a:r>
            <a:r>
              <a:rPr lang="en-US" dirty="0" smtClean="0"/>
              <a:t>p(1-p)/V</a:t>
            </a:r>
            <a:r>
              <a:rPr lang="en-US" baseline="-25000" dirty="0" smtClean="0"/>
              <a:t>P</a:t>
            </a:r>
          </a:p>
          <a:p>
            <a:pPr lvl="2"/>
            <a:endParaRPr lang="en-US" baseline="-25000" dirty="0" smtClean="0"/>
          </a:p>
          <a:p>
            <a:r>
              <a:rPr lang="en-US" dirty="0" smtClean="0"/>
              <a:t>Usually very small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Much less than the total heritability predicted to exist from pedigree and twin studies</a:t>
            </a:r>
          </a:p>
          <a:p>
            <a:endParaRPr lang="en-US" dirty="0"/>
          </a:p>
          <a:p>
            <a:r>
              <a:rPr lang="en-US" dirty="0" smtClean="0"/>
              <a:t>AKA the missing heritability problem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124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is GWAS going?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SNP chips use common tagging SNPs</a:t>
            </a:r>
            <a:endParaRPr lang="en-US" dirty="0"/>
          </a:p>
        </p:txBody>
      </p:sp>
      <p:pic>
        <p:nvPicPr>
          <p:cNvPr id="5" name="Content Placeholder 4" descr="tag snps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6612" b="-26612"/>
          <a:stretch>
            <a:fillRect/>
          </a:stretch>
        </p:blipFill>
        <p:spPr/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Question: How much of total heritability have we managed to capture using this technology?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Around 12 million common variants</a:t>
            </a:r>
          </a:p>
          <a:p>
            <a:pPr lvl="1"/>
            <a:r>
              <a:rPr lang="en-US" dirty="0" smtClean="0"/>
              <a:t>SNP chips usually have fewer than 1 million</a:t>
            </a:r>
          </a:p>
          <a:p>
            <a:pPr lvl="1"/>
            <a:r>
              <a:rPr lang="en-US" dirty="0" smtClean="0"/>
              <a:t>Estimated to capture at least 80% of genetic variation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Countless millions of rare variants</a:t>
            </a:r>
          </a:p>
          <a:p>
            <a:pPr lvl="1"/>
            <a:r>
              <a:rPr lang="en-US" dirty="0" smtClean="0"/>
              <a:t>SNP chips capture very tiny proportion of rare variation in unrelated individuals</a:t>
            </a:r>
          </a:p>
        </p:txBody>
      </p:sp>
    </p:spTree>
    <p:extLst>
      <p:ext uri="{BB962C8B-B14F-4D97-AF65-F5344CB8AC3E}">
        <p14:creationId xmlns:p14="http://schemas.microsoft.com/office/powerpoint/2010/main" val="743854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Family relatedness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Family tree: degrees of relatedness</a:t>
            </a:r>
            <a:endParaRPr lang="en-US" dirty="0"/>
          </a:p>
        </p:txBody>
      </p:sp>
      <p:pic>
        <p:nvPicPr>
          <p:cNvPr id="6" name="Content Placeholder 5" descr="tree1.pdf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8279" b="-38279"/>
          <a:stretch>
            <a:fillRect/>
          </a:stretch>
        </p:blipFill>
        <p:spPr/>
      </p:pic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Meiosis: random shuffling</a:t>
            </a:r>
            <a:endParaRPr lang="en-US" dirty="0"/>
          </a:p>
        </p:txBody>
      </p:sp>
      <p:pic>
        <p:nvPicPr>
          <p:cNvPr id="7" name="Content Placeholder 6" descr="meiosis.png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7773" b="-2777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51684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Siblings: </a:t>
            </a:r>
            <a:r>
              <a:rPr lang="en-US" dirty="0" err="1" smtClean="0"/>
              <a:t>Realised</a:t>
            </a:r>
            <a:r>
              <a:rPr lang="en-US" dirty="0" smtClean="0"/>
              <a:t> genetic sharing</a:t>
            </a:r>
            <a:endParaRPr lang="en-US" dirty="0"/>
          </a:p>
        </p:txBody>
      </p:sp>
      <p:pic>
        <p:nvPicPr>
          <p:cNvPr id="8" name="Content Placeholder 7" descr="voltaplot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1670" b="-316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20604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4173</TotalTime>
  <Words>2931</Words>
  <Application>Microsoft Macintosh PowerPoint</Application>
  <PresentationFormat>On-screen Show (4:3)</PresentationFormat>
  <Paragraphs>552</Paragraphs>
  <Slides>41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Whole genomes</vt:lpstr>
      <vt:lpstr>Outline</vt:lpstr>
      <vt:lpstr>Combining two concepts</vt:lpstr>
      <vt:lpstr>Above and below the threshold</vt:lpstr>
      <vt:lpstr>Missing heritability</vt:lpstr>
      <vt:lpstr>Where is GWAS going?</vt:lpstr>
      <vt:lpstr>Where is GWAS going?</vt:lpstr>
      <vt:lpstr>Family relatedness</vt:lpstr>
      <vt:lpstr>Siblings: Realised genetic sharing</vt:lpstr>
      <vt:lpstr>Siblings: realised genetic sharing</vt:lpstr>
      <vt:lpstr>Identity by descent</vt:lpstr>
      <vt:lpstr>Mixed model approach</vt:lpstr>
      <vt:lpstr>Mixed model approach</vt:lpstr>
      <vt:lpstr>Problem: Pedigrees are always incomplete</vt:lpstr>
      <vt:lpstr>Estimating the realised genomic similarity using SNPs: Identity by state (IBS)</vt:lpstr>
      <vt:lpstr>Estimating the realised genomic similarity using SNPs</vt:lpstr>
      <vt:lpstr>Estimating the realised genomic similarity using SNPs</vt:lpstr>
      <vt:lpstr>Use GCTA to calculate genetic IBS</vt:lpstr>
      <vt:lpstr>Mixed model</vt:lpstr>
      <vt:lpstr>Precision of heritability estimates</vt:lpstr>
      <vt:lpstr>GCTA GREML</vt:lpstr>
      <vt:lpstr>When individuals are related…</vt:lpstr>
      <vt:lpstr>When individuals are unrelated…</vt:lpstr>
      <vt:lpstr>Length of IBD segments reduce when people are less related</vt:lpstr>
      <vt:lpstr>Interpreting SNP heritability</vt:lpstr>
      <vt:lpstr>Use GCTA to estimate the SNP heritability</vt:lpstr>
      <vt:lpstr>Interpreting SNP heritability</vt:lpstr>
      <vt:lpstr>Interpreting SNP heritability</vt:lpstr>
      <vt:lpstr>Case control traits</vt:lpstr>
      <vt:lpstr>Case control traits</vt:lpstr>
      <vt:lpstr>Genomic partitioning</vt:lpstr>
      <vt:lpstr>Genome partitioning: polygenic model</vt:lpstr>
      <vt:lpstr>Genetic correlations – bivariate analysis</vt:lpstr>
      <vt:lpstr>Interpretation</vt:lpstr>
      <vt:lpstr>Linear mixed models for GWAS</vt:lpstr>
      <vt:lpstr>LD score regression</vt:lpstr>
      <vt:lpstr>LD score regression</vt:lpstr>
      <vt:lpstr>PowerPoint Presentation</vt:lpstr>
      <vt:lpstr>PowerPoint Presentation</vt:lpstr>
      <vt:lpstr>AVENGEME</vt:lpstr>
      <vt:lpstr>References</vt:lpstr>
    </vt:vector>
  </TitlesOfParts>
  <Company>UQDI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Whole genomes</dc:title>
  <dc:creator>Gib Hemani</dc:creator>
  <cp:lastModifiedBy>Gib Hemani</cp:lastModifiedBy>
  <cp:revision>103</cp:revision>
  <dcterms:created xsi:type="dcterms:W3CDTF">2015-03-25T14:49:07Z</dcterms:created>
  <dcterms:modified xsi:type="dcterms:W3CDTF">2016-05-23T23:59:22Z</dcterms:modified>
</cp:coreProperties>
</file>

<file path=docProps/thumbnail.jpeg>
</file>